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embeddedFontLst>
    <p:embeddedFont>
      <p:font typeface="Raleway" panose="020B0604020202020204" charset="0"/>
      <p:regular r:id="rId51"/>
      <p:bold r:id="rId52"/>
      <p:italic r:id="rId53"/>
      <p:boldItalic r:id="rId54"/>
    </p:embeddedFont>
    <p:embeddedFont>
      <p:font typeface="Corbel" panose="020B0503020204020204" pitchFamily="34" charset="0"/>
      <p:regular r:id="rId55"/>
      <p:bold r:id="rId56"/>
      <p:italic r:id="rId57"/>
      <p:boldItalic r:id="rId58"/>
    </p:embeddedFont>
    <p:embeddedFont>
      <p:font typeface="Source Sans Pro" panose="020B060402020202020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980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90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c1d7b6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c1d7b6b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46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c1d7b6b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0c1d7b6b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6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93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90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13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36a50ad9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36a50ad9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98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52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57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e709b77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2e709b77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531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63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682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89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5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846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2e709b77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2e709b77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748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2e709b77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2e709b77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738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479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23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2e709b77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2e709b77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166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473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82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52e2e8a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52e2e8a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428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36a50ad9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36a50ad9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186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87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0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278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646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0c1d7b6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0c1d7b6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740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590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328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36a50ad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36a50ad9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70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2e709b7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2e709b7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04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c1d7b6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c1d7b6b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191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78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0825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1858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900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231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2e709b77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62e709b77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2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2e709b7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2e709b7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1127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0c1d7b6b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0c1d7b6b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448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4c54d79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4c54d79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5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2e709b77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2e709b77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c1d7b6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c1d7b6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92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70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769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0c1d7b6b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0c1d7b6b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42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0000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rgbClr val="0000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76063" y="-763227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rgbClr val="0000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C8C8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  <a:defRPr sz="21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  <a:defRPr sz="21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0000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38896" y="2095018"/>
            <a:ext cx="119450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 Winning Approach 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Professional Relationships</a:t>
            </a:r>
            <a:endParaRPr sz="6000" b="1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75" y="1067375"/>
            <a:ext cx="11538125" cy="53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l="7749"/>
          <a:stretch/>
        </p:blipFill>
        <p:spPr>
          <a:xfrm>
            <a:off x="680650" y="167500"/>
            <a:ext cx="10763675" cy="64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OBJECTIVES</a:t>
            </a:r>
            <a:endParaRPr sz="40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Discuss tools for improving your relationship with the OR and other customers</a:t>
            </a:r>
            <a:endParaRPr sz="3600" b="1"/>
          </a:p>
          <a:p>
            <a:pPr marL="514350" marR="0" lvl="0" indent="-539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/>
              <a:t>Define s</a:t>
            </a:r>
            <a:r>
              <a:rPr lang="en-US" sz="3600" b="1" i="0" u="none" strike="noStrike" cap="none">
                <a:solidFill>
                  <a:schemeClr val="lt1"/>
                </a:solidFill>
              </a:rPr>
              <a:t>ervice level agreement</a:t>
            </a:r>
            <a:r>
              <a:rPr lang="en-US" sz="3600" b="1"/>
              <a:t>s.</a:t>
            </a:r>
            <a:endParaRPr sz="3600" b="1"/>
          </a:p>
          <a:p>
            <a:pPr marL="514350" marR="0" lvl="0" indent="-539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/>
              <a:t>Discuss s</a:t>
            </a:r>
            <a:r>
              <a:rPr lang="en-US" sz="3600" b="1" i="0" u="none" strike="noStrike" cap="none">
                <a:solidFill>
                  <a:schemeClr val="lt1"/>
                </a:solidFill>
              </a:rPr>
              <a:t>cripting for</a:t>
            </a:r>
            <a:r>
              <a:rPr lang="en-US" sz="3600" b="1"/>
              <a:t> improved communication.</a:t>
            </a:r>
            <a:endParaRPr sz="3600" b="1"/>
          </a:p>
          <a:p>
            <a:pPr marL="514350" marR="0" lvl="0" indent="-539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/>
              <a:t>Describe r</a:t>
            </a:r>
            <a:r>
              <a:rPr lang="en-US" sz="3600" b="1" i="0" u="none" strike="noStrike" cap="none">
                <a:solidFill>
                  <a:schemeClr val="lt1"/>
                </a:solidFill>
              </a:rPr>
              <a:t>ounding techniques.</a:t>
            </a:r>
            <a:endParaRPr sz="3600" b="1"/>
          </a:p>
          <a:p>
            <a:pPr marL="18288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THINGS TO THINK ABOUT…</a:t>
            </a:r>
            <a:endParaRPr sz="40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202919" y="2087880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It’s all about perception! These are PR tools.</a:t>
            </a:r>
            <a:endParaRPr sz="3600" b="1"/>
          </a:p>
          <a:p>
            <a:pPr marL="411480" marR="0" lvl="1" indent="-23526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Would they choose your department if they could “shop around?”</a:t>
            </a:r>
            <a:endParaRPr sz="3600" b="1"/>
          </a:p>
          <a:p>
            <a:pPr marL="182880" marR="0" lvl="0" indent="-228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How can you elevate the professionalism in your department?</a:t>
            </a:r>
            <a:endParaRPr sz="3600" b="1"/>
          </a:p>
          <a:p>
            <a:pPr marL="182880" marR="0" lvl="0" indent="-2286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Why should you do this???</a:t>
            </a:r>
            <a:endParaRPr sz="3600" b="1"/>
          </a:p>
          <a:p>
            <a:pPr marL="411480" marR="0" lvl="1" indent="-23526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Protect your department, peace of mind</a:t>
            </a:r>
            <a:endParaRPr sz="3600" b="1"/>
          </a:p>
          <a:p>
            <a:pPr marL="411480" marR="0" lvl="1" indent="-23526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Tool to showcase success</a:t>
            </a:r>
            <a:endParaRPr sz="3600" b="1"/>
          </a:p>
          <a:p>
            <a:pPr marL="18288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14469" y="92598"/>
            <a:ext cx="5780675" cy="663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405115" y="2870521"/>
            <a:ext cx="51044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Ultimately…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You won’t have to rely on alternative methods</a:t>
            </a:r>
            <a:endParaRPr sz="40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SERVICE AGREEMENTS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SERVICE AGREEMENT</a:t>
            </a:r>
            <a:r>
              <a:rPr lang="en-US" b="1"/>
              <a:t> GOALS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202919" y="2324196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oto Sans Symbols"/>
              <a:buChar char="▪"/>
            </a:pPr>
            <a:r>
              <a:rPr lang="en-US" sz="4800" b="1" i="0" u="none" strike="noStrike" cap="none">
                <a:solidFill>
                  <a:schemeClr val="lt1"/>
                </a:solidFill>
              </a:rPr>
              <a:t>Provides clear expectations for your department </a:t>
            </a:r>
            <a:endParaRPr sz="4800" b="1" i="0" u="none" strike="noStrike" cap="none">
              <a:solidFill>
                <a:schemeClr val="lt1"/>
              </a:solidFill>
            </a:endParaRPr>
          </a:p>
          <a:p>
            <a:pPr marL="182880" marR="0" lvl="0" indent="-304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oto Sans Symbols"/>
              <a:buChar char="▪"/>
            </a:pPr>
            <a:r>
              <a:rPr lang="en-US" sz="4800" b="1" i="0" u="none" strike="noStrike" cap="none">
                <a:solidFill>
                  <a:schemeClr val="lt1"/>
                </a:solidFill>
              </a:rPr>
              <a:t>Drives work and initiatives</a:t>
            </a:r>
            <a:endParaRPr sz="4800" b="1"/>
          </a:p>
          <a:p>
            <a:pPr marL="182880" marR="0" lvl="0" indent="-304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oto Sans Symbols"/>
              <a:buChar char="▪"/>
            </a:pPr>
            <a:r>
              <a:rPr lang="en-US" sz="4800" b="1" i="0" u="none" strike="noStrike" cap="none">
                <a:solidFill>
                  <a:schemeClr val="lt1"/>
                </a:solidFill>
              </a:rPr>
              <a:t>Foundation for service</a:t>
            </a:r>
            <a:endParaRPr sz="4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INVOLVING STAKEHOLDERS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1202919" y="1783080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9558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/>
              <a:t>Approach depends on reporting structure and relationship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1"/>
              <a:t>Need input from both groups:</a:t>
            </a:r>
            <a:endParaRPr sz="3000" b="1"/>
          </a:p>
          <a:p>
            <a:pPr marL="182880" lvl="0" indent="-190500" algn="l" rtl="0">
              <a:spcBef>
                <a:spcPts val="140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Sterile Processing</a:t>
            </a:r>
            <a:endParaRPr sz="3000" b="1"/>
          </a:p>
          <a:p>
            <a:pPr marL="411480" lvl="1" indent="-190500" algn="l" rtl="0">
              <a:spcBef>
                <a:spcPts val="40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What are you providing to the customer? - VALUE</a:t>
            </a:r>
            <a:endParaRPr sz="3000" b="1"/>
          </a:p>
          <a:p>
            <a:pPr marL="182880" lvl="0" indent="-190500" algn="l" rtl="0">
              <a:spcBef>
                <a:spcPts val="160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Customer</a:t>
            </a:r>
            <a:endParaRPr sz="3000" b="1"/>
          </a:p>
          <a:p>
            <a:pPr marL="411480" lvl="1" indent="-190500" algn="l" rtl="0">
              <a:spcBef>
                <a:spcPts val="40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What do you need from the customer?</a:t>
            </a:r>
            <a:endParaRPr sz="3000" b="1"/>
          </a:p>
          <a:p>
            <a:pPr marL="640080" lvl="2" indent="-19558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-US" sz="3000" b="1"/>
              <a:t>Should tie back to your service</a:t>
            </a:r>
            <a:endParaRPr sz="3000" b="1"/>
          </a:p>
          <a:p>
            <a:pPr marL="18288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286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00" y="292200"/>
            <a:ext cx="11156775" cy="62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KEY COMPONENTS</a:t>
            </a:r>
            <a:endParaRPr sz="40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219071" y="1864103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Overview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Periodic Review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Agreement Details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Signature</a:t>
            </a:r>
            <a:endParaRPr sz="3600" b="1"/>
          </a:p>
          <a:p>
            <a:pPr marL="41148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	Yes, both of you need </a:t>
            </a:r>
            <a:endParaRPr sz="3600" b="1" i="0" u="none" strike="noStrike" cap="none">
              <a:solidFill>
                <a:schemeClr val="lt1"/>
              </a:solidFill>
            </a:endParaRPr>
          </a:p>
          <a:p>
            <a:pPr marL="41148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to sign!</a:t>
            </a:r>
            <a:endParaRPr sz="3600" b="1"/>
          </a:p>
          <a:p>
            <a:pPr marL="41148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011" y="164637"/>
            <a:ext cx="5038725" cy="65055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72366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A LITTLE ABOUT ME…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244150" y="1926225"/>
            <a:ext cx="7885200" cy="4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082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</a:rPr>
              <a:t>Healthcare Purchasing News 2014 CS/SPD Department of the Year (Sanford Fargo SPD)</a:t>
            </a:r>
            <a:endParaRPr sz="2800" b="1"/>
          </a:p>
          <a:p>
            <a:pPr marL="182880" marR="0" lvl="0" indent="-2082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</a:rPr>
              <a:t>IAHCSMM member, CRCST &amp; CHL certifications</a:t>
            </a:r>
            <a:endParaRPr sz="2800" b="1"/>
          </a:p>
          <a:p>
            <a:pPr marL="411480" marR="0" lvl="1" indent="-2336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</a:rPr>
              <a:t>Prairie Pioneers (North Dakota chapter) Vice President, 2015 - present</a:t>
            </a:r>
            <a:endParaRPr sz="2800" b="1"/>
          </a:p>
          <a:p>
            <a:pPr marL="411480" marR="0" lvl="1" indent="-2336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</a:rPr>
              <a:t>IAHCSMM nominating committee, 2016</a:t>
            </a:r>
            <a:endParaRPr sz="2800" b="1"/>
          </a:p>
          <a:p>
            <a:pPr marL="182880" marR="0" lvl="0" indent="-20828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</a:rPr>
              <a:t>AAMI ST</a:t>
            </a:r>
            <a:r>
              <a:rPr lang="en-US" sz="2800" b="1"/>
              <a:t>79</a:t>
            </a:r>
            <a:r>
              <a:rPr lang="en-US" sz="2800" b="1" i="0" u="none" strike="noStrike" cap="none">
                <a:solidFill>
                  <a:schemeClr val="lt1"/>
                </a:solidFill>
              </a:rPr>
              <a:t> – Steam Sterilization Practices working group – 2016 - present </a:t>
            </a:r>
            <a:endParaRPr sz="2800" b="1"/>
          </a:p>
          <a:p>
            <a:pPr marL="182880" marR="0" lvl="0" indent="-20828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1"/>
              <a:t>AHRMM member</a:t>
            </a:r>
            <a:endParaRPr sz="2800" b="1"/>
          </a:p>
          <a:p>
            <a:pPr marL="182880" marR="0" lvl="0" indent="-431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9380" y="1913874"/>
            <a:ext cx="3767077" cy="480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OVERVIEW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658909" y="2288877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Quick summary or intro</a:t>
            </a: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2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/>
              <a:t>State intent</a:t>
            </a:r>
            <a:endParaRPr sz="3600" b="1"/>
          </a:p>
        </p:txBody>
      </p:sp>
      <p:pic>
        <p:nvPicPr>
          <p:cNvPr id="216" name="Google Shape;2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011" y="164637"/>
            <a:ext cx="5038725" cy="65055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17" name="Google Shape;217;p32"/>
          <p:cNvCxnSpPr/>
          <p:nvPr/>
        </p:nvCxnSpPr>
        <p:spPr>
          <a:xfrm rot="10800000" flipH="1">
            <a:off x="4844907" y="868101"/>
            <a:ext cx="1683215" cy="293997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82" y="3808071"/>
            <a:ext cx="11506008" cy="128479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PERIODIC REVIEW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79385" y="1805371"/>
            <a:ext cx="4497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Provides timeline of when the agreement will be reviewed and/or updated</a:t>
            </a:r>
            <a:endParaRPr sz="3600" b="1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50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011" y="164637"/>
            <a:ext cx="5038725" cy="65055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26" name="Google Shape;226;p33"/>
          <p:cNvCxnSpPr>
            <a:stCxn id="227" idx="0"/>
          </p:cNvCxnSpPr>
          <p:nvPr/>
        </p:nvCxnSpPr>
        <p:spPr>
          <a:xfrm rot="10800000" flipH="1">
            <a:off x="5806314" y="1516172"/>
            <a:ext cx="2123100" cy="2697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01" y="4213172"/>
            <a:ext cx="11354425" cy="142447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SERVICE AGREEMENT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838200" y="1999250"/>
            <a:ext cx="6518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The meat of the document</a:t>
            </a:r>
            <a:endParaRPr sz="3600" b="1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SPD Expectations</a:t>
            </a:r>
            <a:endParaRPr sz="3600" b="1"/>
          </a:p>
          <a:p>
            <a:pPr marL="182880" marR="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What is important to the customer?</a:t>
            </a: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/>
              <a:t>All value-added service</a:t>
            </a:r>
            <a:endParaRPr sz="3600" b="1"/>
          </a:p>
          <a:p>
            <a:pPr marL="18288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600" y="1095151"/>
            <a:ext cx="4107925" cy="53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33680" algn="l" rtl="0">
              <a:spcBef>
                <a:spcPts val="14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Keep it realistic</a:t>
            </a:r>
            <a:endParaRPr sz="3600" b="1"/>
          </a:p>
          <a:p>
            <a:pPr marL="411480" lvl="1" indent="-233680" algn="l" rtl="0">
              <a:spcBef>
                <a:spcPts val="4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Don’t make promises you can’t keep!</a:t>
            </a:r>
            <a:endParaRPr sz="3600" b="1"/>
          </a:p>
          <a:p>
            <a:pPr marL="182880" lvl="0" indent="-233680" algn="l" rtl="0">
              <a:spcBef>
                <a:spcPts val="16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Base it on performance indicators</a:t>
            </a:r>
            <a:endParaRPr sz="3600" b="1"/>
          </a:p>
          <a:p>
            <a:pPr marL="411480" lvl="1" indent="-233680" algn="l" rtl="0">
              <a:spcBef>
                <a:spcPts val="4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Should be easy to report </a:t>
            </a:r>
            <a:endParaRPr sz="3600" b="1"/>
          </a:p>
          <a:p>
            <a:pPr marL="411480" lvl="1" indent="-233680" algn="l" rtl="0">
              <a:spcBef>
                <a:spcPts val="6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Automated is best, avoid manual documentation if possible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things go wrong...</a:t>
            </a:r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593325" y="2011675"/>
            <a:ext cx="56190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Build into document </a:t>
            </a:r>
            <a:endParaRPr sz="3600"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Communication plan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How errors are documented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Accountability action plans</a:t>
            </a:r>
            <a:endParaRPr sz="3600"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925" y="1482875"/>
            <a:ext cx="5507400" cy="49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231619" y="6324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SERVICE AGREEMENT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011" y="164637"/>
            <a:ext cx="5038725" cy="65055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54" name="Google Shape;254;p37"/>
          <p:cNvCxnSpPr>
            <a:stCxn id="255" idx="0"/>
          </p:cNvCxnSpPr>
          <p:nvPr/>
        </p:nvCxnSpPr>
        <p:spPr>
          <a:xfrm rot="10800000" flipH="1">
            <a:off x="5792710" y="1958097"/>
            <a:ext cx="718500" cy="932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619" y="2890197"/>
            <a:ext cx="11122181" cy="328676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SERVICE AGREEMENT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838199" y="2061941"/>
            <a:ext cx="1075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OR/Customer Expectations</a:t>
            </a:r>
            <a:endParaRPr sz="3600" b="1"/>
          </a:p>
          <a:p>
            <a:pPr marL="182880" marR="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What do you need from them to do your job properly and efficiently?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This is your time to state what you need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If you have resources available, offer to help make educational materials</a:t>
            </a:r>
            <a:endParaRPr sz="36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1"/>
          </p:nvPr>
        </p:nvSpPr>
        <p:spPr>
          <a:xfrm>
            <a:off x="974325" y="2011675"/>
            <a:ext cx="101808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33680" algn="l" rtl="0">
              <a:spcBef>
                <a:spcPts val="16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What are your current pain points?</a:t>
            </a:r>
            <a:endParaRPr sz="3600" b="1"/>
          </a:p>
          <a:p>
            <a:pPr marL="182880" lvl="0" indent="-233680" algn="l" rtl="0">
              <a:spcBef>
                <a:spcPts val="14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Cite AAMI, AORN, OSHA, hospital policies or work with Infection Control - Will give you additional traction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SERVICE AGREEMENT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011" y="164637"/>
            <a:ext cx="5038725" cy="65055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01" y="2858948"/>
            <a:ext cx="11161822" cy="373418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IMPLEMENTATION PLANNING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20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chemeClr val="lt1"/>
                </a:solidFill>
              </a:rPr>
              <a:t>Involve Stakeholders</a:t>
            </a:r>
            <a:endParaRPr sz="3000" b="1"/>
          </a:p>
          <a:p>
            <a:pPr marL="182880" marR="0" lvl="0" indent="-2209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chemeClr val="lt1"/>
                </a:solidFill>
              </a:rPr>
              <a:t>Determine governance</a:t>
            </a:r>
            <a:endParaRPr sz="3000" b="1"/>
          </a:p>
          <a:p>
            <a:pPr marL="411480" marR="0" lvl="1" indent="-2209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chemeClr val="lt1"/>
                </a:solidFill>
              </a:rPr>
              <a:t>How are you tracking success and deviation and sharing information?</a:t>
            </a:r>
            <a:endParaRPr sz="3000" b="1"/>
          </a:p>
          <a:p>
            <a:pPr marL="182880" marR="0" lvl="0" indent="-2209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chemeClr val="lt1"/>
                </a:solidFill>
              </a:rPr>
              <a:t>Agree on an implementation date</a:t>
            </a:r>
            <a:endParaRPr sz="3000" b="1"/>
          </a:p>
          <a:p>
            <a:pPr marL="182880" marR="0" lvl="0" indent="-2209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chemeClr val="lt1"/>
                </a:solidFill>
              </a:rPr>
              <a:t>Share plans with your leadership and front line staff</a:t>
            </a:r>
            <a:endParaRPr sz="3000" b="1"/>
          </a:p>
          <a:p>
            <a:pPr marL="182880" marR="0" lvl="0" indent="-2209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chemeClr val="lt1"/>
                </a:solidFill>
              </a:rPr>
              <a:t>Sign and implement!</a:t>
            </a:r>
            <a:endParaRPr sz="3000" b="1"/>
          </a:p>
          <a:p>
            <a:pPr marL="182880" marR="0" lvl="0" indent="-304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00" y="191125"/>
            <a:ext cx="11103425" cy="63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SCRIPTING</a:t>
            </a:r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xfrm>
            <a:off x="1203957" y="252201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WHEN THE OR CALLS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319124" y="1529400"/>
            <a:ext cx="73944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First impression of the department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Can establish or strengthen trust in department or cause unease</a:t>
            </a: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Can be used for front line staff answering the phone, working at a window, managing turnover/priority items, decontam</a:t>
            </a:r>
            <a:endParaRPr sz="36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293" name="Google Shape;293;p43" descr="Image result for janine ghostbusters"/>
          <p:cNvPicPr preferRelativeResize="0"/>
          <p:nvPr/>
        </p:nvPicPr>
        <p:blipFill rotWithShape="1">
          <a:blip r:embed="rId3">
            <a:alphaModFix/>
          </a:blip>
          <a:srcRect l="44674" r="3915"/>
          <a:stretch/>
        </p:blipFill>
        <p:spPr>
          <a:xfrm>
            <a:off x="7882360" y="3369976"/>
            <a:ext cx="4074290" cy="322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SCRIPT GOALS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1202919" y="2150577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Interactions are usually quick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How can you effectively gather and share information in a short amount of time?</a:t>
            </a:r>
            <a:endParaRPr sz="3600" b="1"/>
          </a:p>
          <a:p>
            <a:pPr marL="182880" marR="0" lvl="0" indent="-2336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What is the process for elevating issues?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Do you want the frontline person to manage or elevate to leadership?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Needs to be clear</a:t>
            </a:r>
            <a:endParaRPr sz="3600" b="1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SCRIPT</a:t>
            </a:r>
            <a:r>
              <a:rPr lang="en-US" b="1"/>
              <a:t> GOALS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018" y="670970"/>
            <a:ext cx="5410200" cy="58864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6" name="Google Shape;30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889" y="4096354"/>
            <a:ext cx="9478821" cy="263300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7" name="Google Shape;307;p45"/>
          <p:cNvCxnSpPr>
            <a:stCxn id="306" idx="0"/>
          </p:cNvCxnSpPr>
          <p:nvPr/>
        </p:nvCxnSpPr>
        <p:spPr>
          <a:xfrm rot="10800000" flipH="1">
            <a:off x="4902300" y="2036854"/>
            <a:ext cx="1533300" cy="2059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45"/>
          <p:cNvSpPr txBox="1"/>
          <p:nvPr/>
        </p:nvSpPr>
        <p:spPr>
          <a:xfrm>
            <a:off x="162901" y="2036700"/>
            <a:ext cx="54102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Communicate with staff WHY you are implementing a script</a:t>
            </a:r>
            <a:endParaRPr b="1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Should relate to service agreement</a:t>
            </a:r>
            <a:endParaRPr sz="28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THE SCRIPT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314" name="Google Shape;31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018" y="670970"/>
            <a:ext cx="5410200" cy="58864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5" name="Google Shape;31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684" y="3192386"/>
            <a:ext cx="8967637" cy="353697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6" name="Google Shape;316;p46"/>
          <p:cNvSpPr txBox="1"/>
          <p:nvPr/>
        </p:nvSpPr>
        <p:spPr>
          <a:xfrm>
            <a:off x="138896" y="1990846"/>
            <a:ext cx="6400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Drives conversation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Concise way of getting necessary info</a:t>
            </a:r>
            <a:endParaRPr sz="28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>
            <a:spLocks noGrp="1"/>
          </p:cNvSpPr>
          <p:nvPr>
            <p:ph type="body" idx="1"/>
          </p:nvPr>
        </p:nvSpPr>
        <p:spPr>
          <a:xfrm>
            <a:off x="446649" y="2028875"/>
            <a:ext cx="85941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/>
              <a:t>What you’re saying and </a:t>
            </a:r>
            <a:r>
              <a:rPr lang="en-US" sz="3600" b="1" u="sng"/>
              <a:t>HOW</a:t>
            </a:r>
            <a:r>
              <a:rPr lang="en-US" sz="3600" b="1"/>
              <a:t> you’re saying it!</a:t>
            </a:r>
            <a:endParaRPr sz="3600" b="1"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Match tone </a:t>
            </a:r>
            <a:endParaRPr sz="3600" b="1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Repeat back</a:t>
            </a:r>
            <a:endParaRPr sz="3600" b="1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Phonetic alphabet (NATO alphabet)</a:t>
            </a:r>
            <a:endParaRPr sz="3600" b="1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Digits and leading zeroes</a:t>
            </a:r>
            <a:endParaRPr sz="3600" b="1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15  = “one-five”, 50 = “five - zero”</a:t>
            </a:r>
            <a:endParaRPr sz="3600" b="1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 b="1"/>
              <a:t>0.9% saline = “zero point nine”</a:t>
            </a:r>
            <a:endParaRPr sz="3600" b="1"/>
          </a:p>
        </p:txBody>
      </p:sp>
      <p:pic>
        <p:nvPicPr>
          <p:cNvPr id="322" name="Google Shape;3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02586">
            <a:off x="7949987" y="2292025"/>
            <a:ext cx="347662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LOST IN TRANSLATION?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ELEVATING ISSUES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329" name="Google Shape;32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018" y="670970"/>
            <a:ext cx="5410200" cy="58864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0" name="Google Shape;33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35" y="4514127"/>
            <a:ext cx="9121127" cy="2136313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1" name="Google Shape;331;p48"/>
          <p:cNvSpPr txBox="1"/>
          <p:nvPr/>
        </p:nvSpPr>
        <p:spPr>
          <a:xfrm>
            <a:off x="92598" y="2278284"/>
            <a:ext cx="640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happens when there’s a problem?</a:t>
            </a:r>
            <a:endParaRPr sz="3600" b="1"/>
          </a:p>
          <a:p>
            <a:pPr marL="2857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Needs a standard approach</a:t>
            </a:r>
            <a:endParaRPr sz="36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IMPLEMENTATION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1202919" y="2162153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Find a champion in department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They can precept others</a:t>
            </a:r>
            <a:endParaRPr sz="3600" b="1"/>
          </a:p>
          <a:p>
            <a:pPr marL="182880" marR="0" lvl="0" indent="-2336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Additional training resources may be available 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Utilize hospital education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Websites and YouTube videos for phone etiquette</a:t>
            </a:r>
            <a:endParaRPr sz="36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ROUNDING</a:t>
            </a:r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body" idx="1"/>
          </p:nvPr>
        </p:nvSpPr>
        <p:spPr>
          <a:xfrm>
            <a:off x="974325" y="2011675"/>
            <a:ext cx="49848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This is your opportunity to market your department!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This is NOT the time to take lashings</a:t>
            </a:r>
            <a:endParaRPr sz="3600"/>
          </a:p>
        </p:txBody>
      </p:sp>
      <p:pic>
        <p:nvPicPr>
          <p:cNvPr id="350" name="Google Shape;3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675" y="431250"/>
            <a:ext cx="4600650" cy="61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/>
              <a:t>What is your “WHY”?</a:t>
            </a:r>
            <a:endParaRPr sz="7200" b="1"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6000" b="1"/>
              <a:t>Why are you sitting here today?</a:t>
            </a:r>
            <a:endParaRPr sz="60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BEFORE YOU START...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356" name="Google Shape;356;p52"/>
          <p:cNvSpPr txBox="1">
            <a:spLocks noGrp="1"/>
          </p:cNvSpPr>
          <p:nvPr>
            <p:ph type="body" idx="1"/>
          </p:nvPr>
        </p:nvSpPr>
        <p:spPr>
          <a:xfrm>
            <a:off x="1202857" y="1788130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Gather all your performance metrics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The good and the bad – need transparency to build trust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“Go See”</a:t>
            </a: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/>
              <a:t>Pick your audience and tailor the content</a:t>
            </a:r>
            <a:endParaRPr sz="3600" b="1"/>
          </a:p>
          <a:p>
            <a:pPr marL="411480" marR="0" lvl="1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/>
              <a:t>OR Manager/Director, OR Supervisors, SPD Supervisors, Frontline Staff</a:t>
            </a:r>
            <a:endParaRPr sz="3600" b="1"/>
          </a:p>
          <a:p>
            <a:pPr marL="182880" marR="0" lvl="0" indent="-431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</a:endParaRPr>
          </a:p>
          <a:p>
            <a:pPr marL="411480" marR="0" lvl="1" indent="-55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BASE ON SERVICE AGREEMENTS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362" name="Google Shape;362;p53"/>
          <p:cNvSpPr txBox="1">
            <a:spLocks noGrp="1"/>
          </p:cNvSpPr>
          <p:nvPr>
            <p:ph type="body" idx="1"/>
          </p:nvPr>
        </p:nvSpPr>
        <p:spPr>
          <a:xfrm>
            <a:off x="1202924" y="2011675"/>
            <a:ext cx="81303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717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Share department performance</a:t>
            </a:r>
            <a:endParaRPr sz="3600" b="1"/>
          </a:p>
          <a:p>
            <a:pPr marL="182880" marR="0" lvl="0" indent="-2717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Are you meeting all your targets?</a:t>
            </a:r>
            <a:endParaRPr sz="3600" b="1"/>
          </a:p>
          <a:p>
            <a:pPr marL="182880" marR="0" lvl="0" indent="-2717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Are you working on improvement projects?</a:t>
            </a:r>
            <a:endParaRPr sz="3600" b="1"/>
          </a:p>
          <a:p>
            <a:pPr marL="182880" marR="0" lvl="0" indent="-2717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Now is the time to report any issues with customer not completing their piece of the agreement</a:t>
            </a:r>
            <a:endParaRPr sz="3600" b="1"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63" name="Google Shape;3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5924" y="2921736"/>
            <a:ext cx="2553976" cy="238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DURING ROUNDING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369" name="Google Shape;369;p5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Share information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Gather feedback</a:t>
            </a:r>
            <a:endParaRPr sz="3600" b="1"/>
          </a:p>
          <a:p>
            <a:pPr marL="41148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What is their perception?</a:t>
            </a:r>
            <a:endParaRPr sz="3600" b="1"/>
          </a:p>
          <a:p>
            <a:pPr marL="41148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Do the metrics and the perceptions match?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Do you need to create any action plans?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Take notes!</a:t>
            </a:r>
            <a:endParaRPr sz="3600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b="1"/>
              <a:t>POST-</a:t>
            </a:r>
            <a:r>
              <a:rPr lang="en-US" sz="4000" b="1" i="0" u="none" strike="noStrike" cap="none">
                <a:solidFill>
                  <a:schemeClr val="dk2"/>
                </a:solidFill>
              </a:rPr>
              <a:t>ROUNDING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375" name="Google Shape;375;p5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Send out recap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Share any action plans and ETA of implementation/completion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Schedule your next session!</a:t>
            </a:r>
            <a:endParaRPr sz="3600" b="1"/>
          </a:p>
          <a:p>
            <a:pPr marL="41148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Ask – was this helpful, did you find value?</a:t>
            </a:r>
            <a:endParaRPr sz="3600" b="1"/>
          </a:p>
          <a:p>
            <a:pPr marL="182880" marR="0" lvl="0" indent="-4317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IN CONCLUSION</a:t>
            </a:r>
            <a:endParaRPr sz="4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Everything you do in your department should be driven by the service agreement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Scripting can elevate your professionalism and create a flawless customer experience</a:t>
            </a:r>
            <a:endParaRPr sz="3600" b="1"/>
          </a:p>
          <a:p>
            <a:pPr marL="18288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1" i="0" u="none" strike="noStrike" cap="none">
                <a:solidFill>
                  <a:schemeClr val="lt1"/>
                </a:solidFill>
              </a:rPr>
              <a:t>Rounding is your avenue to showcase your successes</a:t>
            </a:r>
            <a:endParaRPr sz="36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 baseline="30000"/>
          </a:p>
        </p:txBody>
      </p:sp>
      <p:sp>
        <p:nvSpPr>
          <p:cNvPr id="387" name="Google Shape;387;p57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163" y="2610275"/>
            <a:ext cx="7201675" cy="41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175" y="209764"/>
            <a:ext cx="7201650" cy="229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Live your “WHY”</a:t>
            </a:r>
            <a:endParaRPr b="1"/>
          </a:p>
        </p:txBody>
      </p:sp>
      <p:pic>
        <p:nvPicPr>
          <p:cNvPr id="399" name="Google Shape;3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728" y="1883628"/>
            <a:ext cx="3591900" cy="48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025" y="157136"/>
            <a:ext cx="5593400" cy="65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9"/>
          <p:cNvSpPr/>
          <p:nvPr/>
        </p:nvSpPr>
        <p:spPr>
          <a:xfrm rot="-2368243">
            <a:off x="7896613" y="1699285"/>
            <a:ext cx="2234602" cy="4639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2825" y="1510175"/>
            <a:ext cx="842200" cy="8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Bibliography</a:t>
            </a:r>
            <a:endParaRPr/>
          </a:p>
        </p:txBody>
      </p:sp>
      <p:sp>
        <p:nvSpPr>
          <p:cNvPr id="408" name="Google Shape;408;p60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1. ANSI/AAMI ST79:2017. Comprehensive guide to steam sterilization and sterility assurance in health care facilities. Arlington, VA: Association for the Advancement of Medical Instrumentation. 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2. Association of periOperative Registered Nurses. Guideline for manual chemical high-level disinfection. In: Guidelines for Perioperative Practice. Denver, CO: Association of periOperative Registered Nurses, 2018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500" y="513350"/>
            <a:ext cx="3714750" cy="59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375" y="530763"/>
            <a:ext cx="4780086" cy="5946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486425" y="2727150"/>
            <a:ext cx="19080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40+ Years!!!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75" y="1134400"/>
            <a:ext cx="7729900" cy="55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675" y="146225"/>
            <a:ext cx="3493225" cy="65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li Sonstelie"/>
          <p:cNvPicPr preferRelativeResize="0"/>
          <p:nvPr/>
        </p:nvPicPr>
        <p:blipFill rotWithShape="1">
          <a:blip r:embed="rId3">
            <a:alphaModFix/>
          </a:blip>
          <a:srcRect r="61609"/>
          <a:stretch/>
        </p:blipFill>
        <p:spPr>
          <a:xfrm>
            <a:off x="705372" y="317125"/>
            <a:ext cx="4335404" cy="629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Image may contain: 1 per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2025" y="317125"/>
            <a:ext cx="6297950" cy="62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SANFORD MEDICAL CENTER FARGO</a:t>
            </a:r>
            <a:endParaRPr sz="40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l="1787" r="2123"/>
          <a:stretch/>
        </p:blipFill>
        <p:spPr>
          <a:xfrm>
            <a:off x="5115375" y="2090630"/>
            <a:ext cx="6935425" cy="4603395"/>
          </a:xfrm>
          <a:prstGeom prst="rect">
            <a:avLst/>
          </a:prstGeom>
          <a:noFill/>
          <a:ln w="28575" cap="flat" cmpd="sng">
            <a:solidFill>
              <a:srgbClr val="A8A8A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20"/>
          <p:cNvSpPr txBox="1"/>
          <p:nvPr/>
        </p:nvSpPr>
        <p:spPr>
          <a:xfrm>
            <a:off x="248325" y="2742150"/>
            <a:ext cx="4451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Level 1 Trauma Center</a:t>
            </a:r>
            <a:endParaRPr sz="30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28 Operating Rooms</a:t>
            </a:r>
            <a:endParaRPr sz="30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384 beds</a:t>
            </a:r>
            <a:endParaRPr sz="30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1,000,000 square feet</a:t>
            </a:r>
            <a:endParaRPr sz="30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181 inventory locations, 3 on-site warehouses</a:t>
            </a:r>
            <a:endParaRPr sz="30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$494 million</a:t>
            </a:r>
            <a:endParaRPr sz="30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485775"/>
            <a:ext cx="11194525" cy="61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Widescreen</PresentationFormat>
  <Paragraphs>164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Noto Sans Symbols</vt:lpstr>
      <vt:lpstr>Raleway</vt:lpstr>
      <vt:lpstr>Arial</vt:lpstr>
      <vt:lpstr>Corbel</vt:lpstr>
      <vt:lpstr>Source Sans Pro</vt:lpstr>
      <vt:lpstr>Banded</vt:lpstr>
      <vt:lpstr>PowerPoint Presentation</vt:lpstr>
      <vt:lpstr>A LITTLE ABOUT ME…</vt:lpstr>
      <vt:lpstr>PowerPoint Presentation</vt:lpstr>
      <vt:lpstr>What is your “WHY”?</vt:lpstr>
      <vt:lpstr>PowerPoint Presentation</vt:lpstr>
      <vt:lpstr>PowerPoint Presentation</vt:lpstr>
      <vt:lpstr>PowerPoint Presentation</vt:lpstr>
      <vt:lpstr>SANFORD MEDICAL CENTER FARGO</vt:lpstr>
      <vt:lpstr>PowerPoint Presentation</vt:lpstr>
      <vt:lpstr>PowerPoint Presentation</vt:lpstr>
      <vt:lpstr>PowerPoint Presentation</vt:lpstr>
      <vt:lpstr>OBJECTIVES</vt:lpstr>
      <vt:lpstr>THINGS TO THINK ABOUT…</vt:lpstr>
      <vt:lpstr>PowerPoint Presentation</vt:lpstr>
      <vt:lpstr>SERVICE AGREEMENTS</vt:lpstr>
      <vt:lpstr>SERVICE AGREEMENT GOALS</vt:lpstr>
      <vt:lpstr>INVOLVING STAKEHOLDERS</vt:lpstr>
      <vt:lpstr>PowerPoint Presentation</vt:lpstr>
      <vt:lpstr>KEY COMPONENTS</vt:lpstr>
      <vt:lpstr>OVERVIEW</vt:lpstr>
      <vt:lpstr>PERIODIC REVIEW</vt:lpstr>
      <vt:lpstr>SERVICE AGREEMENT</vt:lpstr>
      <vt:lpstr>PowerPoint Presentation</vt:lpstr>
      <vt:lpstr>When things go wrong...</vt:lpstr>
      <vt:lpstr>SERVICE AGREEMENT</vt:lpstr>
      <vt:lpstr>SERVICE AGREEMENT</vt:lpstr>
      <vt:lpstr>PowerPoint Presentation</vt:lpstr>
      <vt:lpstr>SERVICE AGREEMENT</vt:lpstr>
      <vt:lpstr>IMPLEMENTATION PLANNING</vt:lpstr>
      <vt:lpstr>SCRIPTING</vt:lpstr>
      <vt:lpstr>WHEN THE OR CALLS</vt:lpstr>
      <vt:lpstr>SCRIPT GOALS</vt:lpstr>
      <vt:lpstr>SCRIPT GOALS</vt:lpstr>
      <vt:lpstr>THE SCRIPT</vt:lpstr>
      <vt:lpstr>LOST IN TRANSLATION?</vt:lpstr>
      <vt:lpstr>ELEVATING ISSUES</vt:lpstr>
      <vt:lpstr>IMPLEMENTATION</vt:lpstr>
      <vt:lpstr>ROUNDING</vt:lpstr>
      <vt:lpstr>PowerPoint Presentation</vt:lpstr>
      <vt:lpstr>BEFORE YOU START...</vt:lpstr>
      <vt:lpstr>BASE ON SERVICE AGREEMENTS</vt:lpstr>
      <vt:lpstr>DURING ROUNDING</vt:lpstr>
      <vt:lpstr>POST-ROUNDING</vt:lpstr>
      <vt:lpstr>IN CONCLUSION</vt:lpstr>
      <vt:lpstr>Questions?</vt:lpstr>
      <vt:lpstr>PowerPoint Presentation</vt:lpstr>
      <vt:lpstr>Live your “WHY”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Bissey</dc:creator>
  <cp:lastModifiedBy>Kelly Bissey</cp:lastModifiedBy>
  <cp:revision>1</cp:revision>
  <dcterms:modified xsi:type="dcterms:W3CDTF">2019-11-22T15:25:49Z</dcterms:modified>
</cp:coreProperties>
</file>