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48"/>
  </p:notesMasterIdLst>
  <p:sldIdLst>
    <p:sldId id="256" r:id="rId2"/>
    <p:sldId id="322" r:id="rId3"/>
    <p:sldId id="258" r:id="rId4"/>
    <p:sldId id="259" r:id="rId5"/>
    <p:sldId id="260" r:id="rId6"/>
    <p:sldId id="262" r:id="rId7"/>
    <p:sldId id="263" r:id="rId8"/>
    <p:sldId id="264" r:id="rId9"/>
    <p:sldId id="311" r:id="rId10"/>
    <p:sldId id="312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98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313" r:id="rId40"/>
    <p:sldId id="315" r:id="rId41"/>
    <p:sldId id="316" r:id="rId42"/>
    <p:sldId id="318" r:id="rId43"/>
    <p:sldId id="320" r:id="rId44"/>
    <p:sldId id="295" r:id="rId45"/>
    <p:sldId id="296" r:id="rId46"/>
    <p:sldId id="297" r:id="rId47"/>
  </p:sldIdLst>
  <p:sldSz cx="9144000" cy="6858000" type="screen4x3"/>
  <p:notesSz cx="6858000" cy="9144000"/>
  <p:embeddedFontLst>
    <p:embeddedFont>
      <p:font typeface="Limelight" panose="020B0604020202020204" charset="0"/>
      <p:regular r:id="rId49"/>
    </p:embeddedFont>
    <p:embeddedFont>
      <p:font typeface="Bahnschrift SemiBold" panose="020B0502040204020203" pitchFamily="34" charset="0"/>
      <p:bold r:id="rId50"/>
    </p:embeddedFont>
    <p:embeddedFont>
      <p:font typeface="Trebuchet MS" panose="020B0603020202020204" pitchFamily="34" charset="0"/>
      <p:regular r:id="rId51"/>
      <p:bold r:id="rId52"/>
      <p:italic r:id="rId53"/>
      <p:boldItalic r:id="rId54"/>
    </p:embeddedFont>
    <p:embeddedFont>
      <p:font typeface="Berlin Sans FB" panose="020B0604020202020204" charset="0"/>
      <p:regular r:id="rId55"/>
      <p:bold r:id="rId56"/>
    </p:embeddedFont>
    <p:embeddedFont>
      <p:font typeface="Amarante" panose="020B0604020202020204" charset="0"/>
      <p:regular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21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03195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8901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4d08e4fa7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4d08e4fa77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4d08e4fa77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80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6319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0408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4269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2709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6983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3494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5183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8890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644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581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4279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7998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3234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5898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113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430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1523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1902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6089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25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47900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01978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9810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31832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89664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21335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71832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2438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02930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4d08e4fa77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4d08e4fa77_0_3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g4d08e4fa77_0_3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64693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4d08e4fa77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4d08e4fa77_0_3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g4d08e4fa77_0_3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1924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39291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4d08e4fa77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4d08e4fa77_0_3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g4d08e4fa77_0_3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20352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4d08e4fa77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4d08e4fa77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g4d08e4fa77_0_3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16990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4d08e4fa7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4d08e4fa77_0_3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g4d08e4fa77_0_3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1017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5221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43096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840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1411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447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948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8481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4d08e4fa77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4d08e4fa77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g4d08e4fa77_0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333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8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81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6270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01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4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13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8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6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0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3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5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4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1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3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6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03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/>
          </p:nvPr>
        </p:nvSpPr>
        <p:spPr>
          <a:xfrm>
            <a:off x="1900238" y="406400"/>
            <a:ext cx="6593681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Teamwork and Communication within the CSSD throughout the process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1900238" y="3737605"/>
            <a:ext cx="6593681" cy="1655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Forecasting, Huddles, scripting,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and loaner drop offs.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59"/>
          <p:cNvPicPr preferRelativeResize="0"/>
          <p:nvPr/>
        </p:nvPicPr>
        <p:blipFill rotWithShape="1">
          <a:blip r:embed="rId3">
            <a:alphaModFix/>
          </a:blip>
          <a:srcRect b="8130"/>
          <a:stretch/>
        </p:blipFill>
        <p:spPr>
          <a:xfrm>
            <a:off x="0" y="84176"/>
            <a:ext cx="8905988" cy="6590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14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007576" y="0"/>
            <a:ext cx="7429499" cy="1478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helps and is a start..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idx="1"/>
          </p:nvPr>
        </p:nvSpPr>
        <p:spPr>
          <a:xfrm>
            <a:off x="857250" y="1277935"/>
            <a:ext cx="7429499" cy="35417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 only one segment of the process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process really begins with the Doctor outside of the hospital..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Shape 181" descr="11601167-funny-cartoon-doctor-Stock-V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3200400"/>
            <a:ext cx="4419599" cy="323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049664" y="222892"/>
            <a:ext cx="7881372" cy="1478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Doctor tells office staff to book case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idx="1"/>
          </p:nvPr>
        </p:nvSpPr>
        <p:spPr>
          <a:xfrm>
            <a:off x="1049664" y="1500324"/>
            <a:ext cx="7429499" cy="35417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Calls office typically there is a procedure to book a case at hospital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Handout shows Middlesex Booking slip which lists equipment needs (loaners) etc.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importantly the doctor is typically vague and office staff are not clinically trained to know our equipment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856060" y="39685"/>
            <a:ext cx="7429499" cy="1478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Doctor calls the reps 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idx="1"/>
          </p:nvPr>
        </p:nvSpPr>
        <p:spPr>
          <a:xfrm>
            <a:off x="856060" y="1505743"/>
            <a:ext cx="7429499" cy="35417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Calls reps or has office staff call rep with vague descriptions or requests </a:t>
            </a:r>
          </a:p>
        </p:txBody>
      </p:sp>
      <p:sp>
        <p:nvSpPr>
          <p:cNvPr id="194" name="Shape 194" descr="Image result for confused phone call"/>
          <p:cNvSpPr txBox="1"/>
          <p:nvPr/>
        </p:nvSpPr>
        <p:spPr>
          <a:xfrm>
            <a:off x="4419600" y="3276600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 descr="Image result for confused phone call"/>
          <p:cNvSpPr txBox="1"/>
          <p:nvPr/>
        </p:nvSpPr>
        <p:spPr>
          <a:xfrm>
            <a:off x="4419600" y="3276600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Shape 196" descr="adults-confused-300x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124200"/>
            <a:ext cx="2209799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 descr="confus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3048000"/>
            <a:ext cx="2971799" cy="358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 descr="doctorsmartpho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3200" y="3124200"/>
            <a:ext cx="2971799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Shape 205" descr="doctor_cartoon-13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915400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923400" y="121882"/>
            <a:ext cx="7763526" cy="1478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Day before surgery reps show up..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idx="1"/>
          </p:nvPr>
        </p:nvSpPr>
        <p:spPr>
          <a:xfrm>
            <a:off x="857250" y="1335086"/>
            <a:ext cx="7429499" cy="35417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a courier or maybe Fedex or UPS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of course its always during the absolute worse time of the day for CSSD.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Maybe we have what they need maybe we don’t..</a:t>
            </a:r>
          </a:p>
        </p:txBody>
      </p:sp>
      <p:pic>
        <p:nvPicPr>
          <p:cNvPr id="212" name="Shape 212" descr="artworks-000033476266-kzznhf-origin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4876800"/>
            <a:ext cx="3905249" cy="19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554718" y="0"/>
            <a:ext cx="7429499" cy="1478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Come on Now!!</a:t>
            </a:r>
          </a:p>
        </p:txBody>
      </p:sp>
      <p:pic>
        <p:nvPicPr>
          <p:cNvPr id="2052" name="Picture 4" descr="Image result for pull hair 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" y="2036587"/>
            <a:ext cx="3505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ngry do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89" y="2150887"/>
            <a:ext cx="4419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Shape 232" descr="2249737598_cartoon_doc_holding_blank_presciption_xlar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200"/>
            <a:ext cx="8991600" cy="647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/>
          <p:nvPr/>
        </p:nvSpPr>
        <p:spPr>
          <a:xfrm>
            <a:off x="4035425" y="1768475"/>
            <a:ext cx="4097337" cy="2979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85"/>
              </a:buClr>
              <a:buSzPct val="25000"/>
              <a:buFont typeface="Arial"/>
              <a:buNone/>
            </a:pPr>
            <a:endParaRPr lang="en-US" sz="5400" b="1" i="0" u="none" strike="noStrike" cap="none" dirty="0">
              <a:solidFill>
                <a:srgbClr val="2B2B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85"/>
              </a:buClr>
              <a:buSzPct val="250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2B2B85"/>
                </a:solidFill>
                <a:latin typeface="Arial"/>
                <a:ea typeface="Arial"/>
                <a:cs typeface="Arial"/>
                <a:sym typeface="Arial"/>
              </a:rPr>
              <a:t>My case cart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Booking slips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idx="1"/>
          </p:nvPr>
        </p:nvSpPr>
        <p:spPr>
          <a:xfrm>
            <a:off x="856060" y="1399313"/>
            <a:ext cx="7429499" cy="35417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Robust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Enforced or no case booked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for specifics on equipment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‘notes” are added to schedule notes. Especially if equipment is loaner items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52400" y="1905000"/>
            <a:ext cx="8686800" cy="266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8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FORECASTING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4294967295"/>
          </p:nvPr>
        </p:nvSpPr>
        <p:spPr>
          <a:xfrm>
            <a:off x="101011" y="1790878"/>
            <a:ext cx="5579064" cy="4159991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numCol="1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7168" indent="-257168">
              <a:lnSpc>
                <a:spcPct val="80000"/>
              </a:lnSpc>
              <a:spcBef>
                <a:spcPts val="0"/>
              </a:spcBef>
              <a:buClr>
                <a:schemeClr val="hlink"/>
              </a:buClr>
              <a:buSzPct val="25000"/>
              <a:buNone/>
            </a:pP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2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SPONSORED BY</a:t>
            </a: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2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ONESOURCE</a:t>
            </a:r>
          </a:p>
          <a:p>
            <a:pPr marL="257168" indent="-257168">
              <a:lnSpc>
                <a:spcPct val="80000"/>
              </a:lnSpc>
              <a:spcBef>
                <a:spcPts val="0"/>
              </a:spcBef>
              <a:buClr>
                <a:schemeClr val="hlink"/>
              </a:buClr>
              <a:buSzPct val="25000"/>
              <a:buNone/>
            </a:pPr>
            <a:endParaRPr lang="en-US" sz="12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257168" indent="-257168">
              <a:lnSpc>
                <a:spcPct val="80000"/>
              </a:lnSpc>
              <a:spcBef>
                <a:spcPts val="240"/>
              </a:spcBef>
              <a:buClr>
                <a:schemeClr val="hlink"/>
              </a:buClr>
              <a:buSzPct val="25000"/>
              <a:buNone/>
            </a:pP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257168" indent="-257168">
              <a:lnSpc>
                <a:spcPct val="80000"/>
              </a:lnSpc>
              <a:spcBef>
                <a:spcPts val="240"/>
              </a:spcBef>
              <a:buClr>
                <a:schemeClr val="hlink"/>
              </a:buClr>
              <a:buSzPct val="25000"/>
              <a:buNone/>
            </a:pP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Connecticut Central </a:t>
            </a:r>
          </a:p>
          <a:p>
            <a:pPr marL="257168" indent="-257168">
              <a:lnSpc>
                <a:spcPct val="80000"/>
              </a:lnSpc>
              <a:spcBef>
                <a:spcPts val="210"/>
              </a:spcBef>
              <a:buClr>
                <a:schemeClr val="hlink"/>
              </a:buClr>
              <a:buSzPct val="25000"/>
              <a:buNone/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	Service Association</a:t>
            </a:r>
          </a:p>
          <a:p>
            <a:pPr marL="257168" indent="-257168">
              <a:lnSpc>
                <a:spcPct val="80000"/>
              </a:lnSpc>
              <a:spcBef>
                <a:spcPts val="210"/>
              </a:spcBef>
              <a:buClr>
                <a:schemeClr val="hlink"/>
              </a:buClr>
              <a:buSzPct val="25000"/>
              <a:buNone/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	Service from 1994 through today  </a:t>
            </a:r>
          </a:p>
          <a:p>
            <a:pPr marL="257168" indent="-257168">
              <a:lnSpc>
                <a:spcPct val="80000"/>
              </a:lnSpc>
              <a:spcBef>
                <a:spcPts val="210"/>
              </a:spcBef>
              <a:buClr>
                <a:schemeClr val="hlink"/>
              </a:buClr>
              <a:buSzPct val="25000"/>
              <a:buNone/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	President 2008 09 10 11 12 13 DONE!!</a:t>
            </a:r>
          </a:p>
          <a:p>
            <a:pPr marL="257168" indent="-257168">
              <a:lnSpc>
                <a:spcPct val="80000"/>
              </a:lnSpc>
              <a:spcBef>
                <a:spcPts val="210"/>
              </a:spcBef>
              <a:buClr>
                <a:schemeClr val="hlink"/>
              </a:buClr>
              <a:buSzPct val="25000"/>
              <a:buNone/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257168" indent="-257168">
              <a:lnSpc>
                <a:spcPct val="80000"/>
              </a:lnSpc>
              <a:spcBef>
                <a:spcPts val="210"/>
              </a:spcBef>
              <a:buClr>
                <a:schemeClr val="hlink"/>
              </a:buClr>
              <a:buSzPct val="25000"/>
              <a:buNone/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	Former CSSD Tech Supervisor and </a:t>
            </a:r>
          </a:p>
          <a:p>
            <a:pPr marL="257168" indent="-257168">
              <a:lnSpc>
                <a:spcPct val="80000"/>
              </a:lnSpc>
              <a:spcBef>
                <a:spcPts val="210"/>
              </a:spcBef>
              <a:buClr>
                <a:schemeClr val="hlink"/>
              </a:buClr>
              <a:buSzPct val="25000"/>
              <a:buNone/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	Past Manager Middlesex Hospital </a:t>
            </a:r>
          </a:p>
          <a:p>
            <a:pPr marL="257168" indent="-257168">
              <a:lnSpc>
                <a:spcPct val="80000"/>
              </a:lnSpc>
              <a:spcBef>
                <a:spcPts val="210"/>
              </a:spcBef>
              <a:buClr>
                <a:schemeClr val="hlink"/>
              </a:buClr>
              <a:buSzPct val="25000"/>
              <a:buNone/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257168" indent="-257168">
              <a:lnSpc>
                <a:spcPct val="80000"/>
              </a:lnSpc>
              <a:spcBef>
                <a:spcPts val="210"/>
              </a:spcBef>
              <a:buClr>
                <a:schemeClr val="hlink"/>
              </a:buClr>
              <a:buSzPct val="25000"/>
              <a:buNone/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	AAMI STWG40 (ST79) voting member</a:t>
            </a:r>
          </a:p>
          <a:p>
            <a:pPr marL="257168" indent="-257168">
              <a:lnSpc>
                <a:spcPct val="80000"/>
              </a:lnSpc>
              <a:spcBef>
                <a:spcPts val="210"/>
              </a:spcBef>
              <a:buClr>
                <a:schemeClr val="hlink"/>
              </a:buClr>
              <a:buSzPct val="25000"/>
              <a:buNone/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	IAHCSMM Ortho council past member</a:t>
            </a:r>
          </a:p>
          <a:p>
            <a:pPr marL="257168" indent="-257168">
              <a:lnSpc>
                <a:spcPct val="80000"/>
              </a:lnSpc>
              <a:spcBef>
                <a:spcPts val="210"/>
              </a:spcBef>
              <a:buClr>
                <a:schemeClr val="hlink"/>
              </a:buClr>
              <a:buSzPct val="25000"/>
              <a:buNone/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	IAHCSMM Executive Board 2011-12 2012-2013</a:t>
            </a:r>
          </a:p>
          <a:p>
            <a:pPr marL="257168" indent="-257168">
              <a:lnSpc>
                <a:spcPct val="80000"/>
              </a:lnSpc>
              <a:spcBef>
                <a:spcPts val="210"/>
              </a:spcBef>
              <a:buClr>
                <a:schemeClr val="hlink"/>
              </a:buClr>
              <a:buSzPct val="25000"/>
              <a:buNone/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     IAHCSMM President Elect 2013-2015</a:t>
            </a:r>
          </a:p>
          <a:p>
            <a:pPr marL="257168" indent="-257168">
              <a:lnSpc>
                <a:spcPct val="80000"/>
              </a:lnSpc>
              <a:spcBef>
                <a:spcPts val="210"/>
              </a:spcBef>
              <a:buClr>
                <a:schemeClr val="hlink"/>
              </a:buClr>
              <a:buSzPct val="25000"/>
              <a:buNone/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     IAHCSMM President 2015-2016</a:t>
            </a:r>
          </a:p>
          <a:p>
            <a:pPr marL="257168" indent="-257168">
              <a:lnSpc>
                <a:spcPct val="80000"/>
              </a:lnSpc>
              <a:spcBef>
                <a:spcPts val="210"/>
              </a:spcBef>
              <a:buClr>
                <a:schemeClr val="hlink"/>
              </a:buClr>
              <a:buSzPct val="25000"/>
              <a:buNone/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	IAHCSMM immediate Past President 2016</a:t>
            </a:r>
          </a:p>
          <a:p>
            <a:pPr marL="257168" indent="-257168">
              <a:lnSpc>
                <a:spcPct val="80000"/>
              </a:lnSpc>
              <a:spcBef>
                <a:spcPts val="210"/>
              </a:spcBef>
              <a:buClr>
                <a:schemeClr val="hlink"/>
              </a:buClr>
              <a:buSzPct val="25000"/>
              <a:buNone/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	IAHCSMM Past president </a:t>
            </a:r>
          </a:p>
          <a:p>
            <a:pPr marL="257168" indent="-257168">
              <a:lnSpc>
                <a:spcPct val="80000"/>
              </a:lnSpc>
              <a:spcBef>
                <a:spcPts val="210"/>
              </a:spcBef>
              <a:buClr>
                <a:schemeClr val="hlink"/>
              </a:buClr>
              <a:buSzPct val="25000"/>
              <a:buNone/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	Director Speakers Bureau Oneource  </a:t>
            </a:r>
          </a:p>
          <a:p>
            <a:pPr marL="257168" indent="-257168">
              <a:lnSpc>
                <a:spcPct val="80000"/>
              </a:lnSpc>
              <a:spcBef>
                <a:spcPts val="210"/>
              </a:spcBef>
              <a:buClr>
                <a:schemeClr val="hlink"/>
              </a:buClr>
              <a:buSzPct val="25000"/>
              <a:buNone/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	David Jagrosse Consulting </a:t>
            </a:r>
            <a:r>
              <a:rPr lang="en-US" sz="12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L.L.C.President</a:t>
            </a:r>
            <a:r>
              <a:rPr lang="en-US" sz="1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257168" indent="-257168">
              <a:lnSpc>
                <a:spcPct val="80000"/>
              </a:lnSpc>
              <a:spcBef>
                <a:spcPts val="210"/>
              </a:spcBef>
              <a:buClr>
                <a:schemeClr val="hlink"/>
              </a:buClr>
              <a:buSzPct val="25000"/>
              <a:buNone/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	Consulting to medical vendors, Speaking/Education and </a:t>
            </a:r>
          </a:p>
          <a:p>
            <a:pPr marL="257168" indent="-257168">
              <a:lnSpc>
                <a:spcPct val="80000"/>
              </a:lnSpc>
              <a:spcBef>
                <a:spcPts val="210"/>
              </a:spcBef>
              <a:buClr>
                <a:schemeClr val="hlink"/>
              </a:buClr>
              <a:buSzPct val="25000"/>
              <a:buNone/>
            </a:pP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2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AAMI Based Audits for medical facilities</a:t>
            </a: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257168" indent="-257168">
              <a:lnSpc>
                <a:spcPct val="80000"/>
              </a:lnSpc>
              <a:spcBef>
                <a:spcPts val="210"/>
              </a:spcBef>
              <a:buClr>
                <a:schemeClr val="hlink"/>
              </a:buClr>
              <a:buSzPct val="25000"/>
              <a:buNone/>
            </a:pP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2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203-465-8502</a:t>
            </a:r>
          </a:p>
          <a:p>
            <a:pPr marL="257168" indent="-257168">
              <a:lnSpc>
                <a:spcPct val="80000"/>
              </a:lnSpc>
              <a:spcBef>
                <a:spcPts val="210"/>
              </a:spcBef>
              <a:buClr>
                <a:schemeClr val="hlink"/>
              </a:buClr>
              <a:buSzPct val="25000"/>
              <a:buNone/>
            </a:pP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129" name="Shape 129"/>
          <p:cNvSpPr/>
          <p:nvPr/>
        </p:nvSpPr>
        <p:spPr>
          <a:xfrm>
            <a:off x="2286000" y="1028701"/>
            <a:ext cx="5064918" cy="428625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/>
            <a:endParaRPr sz="1350" i="1" dirty="0">
              <a:ln w="12700" cap="flat" cmpd="sng">
                <a:solidFill>
                  <a:srgbClr val="3333CC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B2B2B2">
                  <a:alpha val="49803"/>
                </a:srgbClr>
              </a:solidFill>
              <a:latin typeface="Arial"/>
            </a:endParaRPr>
          </a:p>
        </p:txBody>
      </p:sp>
      <p:sp>
        <p:nvSpPr>
          <p:cNvPr id="131" name="Shape 131" descr="9k="/>
          <p:cNvSpPr txBox="1"/>
          <p:nvPr/>
        </p:nvSpPr>
        <p:spPr>
          <a:xfrm>
            <a:off x="4457702" y="3314702"/>
            <a:ext cx="228599" cy="2285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2741" y="1014324"/>
            <a:ext cx="7198518" cy="6001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300" b="1" dirty="0">
                <a:latin typeface="Bahnschrift SemiBold" panose="020B0502040204020203" pitchFamily="34" charset="0"/>
              </a:rPr>
              <a:t>David Jagrosse Consulting LLC </a:t>
            </a:r>
            <a:r>
              <a:rPr lang="en-US" sz="1500" b="1" dirty="0">
                <a:latin typeface="Bahnschrift SemiBold" panose="020B0502040204020203" pitchFamily="34" charset="0"/>
              </a:rPr>
              <a:t>CRCST CHL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451" y="2012904"/>
            <a:ext cx="3362549" cy="3830773"/>
          </a:xfrm>
          <a:prstGeom prst="rect">
            <a:avLst/>
          </a:prstGeom>
        </p:spPr>
      </p:pic>
      <p:pic>
        <p:nvPicPr>
          <p:cNvPr id="8" name="Picture 2" descr="Image result for medical sym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086" y="2012903"/>
            <a:ext cx="1863035" cy="1807337"/>
          </a:xfrm>
          <a:prstGeom prst="rect">
            <a:avLst/>
          </a:prstGeom>
          <a:pattFill prst="pct75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</p:pic>
      <p:sp>
        <p:nvSpPr>
          <p:cNvPr id="5" name="AutoShape 4" descr="Image result for onesource documents"/>
          <p:cNvSpPr>
            <a:spLocks noChangeAspect="1" noChangeArrowheads="1"/>
          </p:cNvSpPr>
          <p:nvPr/>
        </p:nvSpPr>
        <p:spPr>
          <a:xfrm>
            <a:off x="155575" y="712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245307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razy forec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6" y="101011"/>
            <a:ext cx="8745849" cy="675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02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856059" y="163970"/>
            <a:ext cx="7429499" cy="1478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 one of solution: Forecast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idx="1"/>
          </p:nvPr>
        </p:nvSpPr>
        <p:spPr>
          <a:xfrm>
            <a:off x="755049" y="903255"/>
            <a:ext cx="7429499" cy="35417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Forecast is printing the schedule a week in advance and looking at cases and notes on cases for equipment requests. 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the pre-amble to the Huddle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lang="en-US"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Shape 264" descr="hud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309" y="176768"/>
            <a:ext cx="8763000" cy="6370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Shape 270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00338"/>
            <a:ext cx="9144000" cy="647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160E70-E44A-7A41-A278-030CE3141380}"/>
              </a:ext>
            </a:extLst>
          </p:cNvPr>
          <p:cNvSpPr txBox="1"/>
          <p:nvPr/>
        </p:nvSpPr>
        <p:spPr>
          <a:xfrm>
            <a:off x="3639502" y="251575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35A422-A2BC-FF48-A52F-87AA64E4FEF8}"/>
              </a:ext>
            </a:extLst>
          </p:cNvPr>
          <p:cNvSpPr txBox="1"/>
          <p:nvPr/>
        </p:nvSpPr>
        <p:spPr>
          <a:xfrm>
            <a:off x="3656337" y="230110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C2E044-3C82-1A4A-8B64-4BA65231CD1A}"/>
              </a:ext>
            </a:extLst>
          </p:cNvPr>
          <p:cNvSpPr txBox="1"/>
          <p:nvPr/>
        </p:nvSpPr>
        <p:spPr>
          <a:xfrm>
            <a:off x="6313173" y="228600"/>
            <a:ext cx="690240" cy="578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4E6307-01E4-BD4A-8244-5334DE6AE813}"/>
              </a:ext>
            </a:extLst>
          </p:cNvPr>
          <p:cNvSpPr txBox="1"/>
          <p:nvPr/>
        </p:nvSpPr>
        <p:spPr>
          <a:xfrm>
            <a:off x="6330008" y="280662"/>
            <a:ext cx="86866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@@@@@@@@@@@@@@@@@@@@@@@@@@@@@@@@@@@@@@@@@@@@@@@@@@@@@@@@@@@@@@@@@@@@@@@@@@@@@@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BFFCD2-C96D-364F-A588-E37183C49EF0}"/>
              </a:ext>
            </a:extLst>
          </p:cNvPr>
          <p:cNvSpPr txBox="1"/>
          <p:nvPr/>
        </p:nvSpPr>
        <p:spPr>
          <a:xfrm>
            <a:off x="2248753" y="3275111"/>
            <a:ext cx="4646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√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C140429-0B1F-6447-AA4E-D2E7B2C273E7}"/>
              </a:ext>
            </a:extLst>
          </p:cNvPr>
          <p:cNvSpPr txBox="1"/>
          <p:nvPr/>
        </p:nvSpPr>
        <p:spPr>
          <a:xfrm>
            <a:off x="2248753" y="3275111"/>
            <a:ext cx="4646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√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856059" y="0"/>
            <a:ext cx="7429499" cy="1478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Next step HUDDLES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idx="1"/>
          </p:nvPr>
        </p:nvSpPr>
        <p:spPr>
          <a:xfrm>
            <a:off x="721379" y="1298302"/>
            <a:ext cx="7429499" cy="35417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Huddle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O.R. /CSSD/Booking and whomever is a stakeholder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Quick and to the point. Less than 20min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at next 5 business days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Reps are confirmed 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Equipment verified for cases within 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24-48 hrs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940235" y="188279"/>
            <a:ext cx="7429499" cy="10575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Post Huddles: Scripting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idx="1"/>
          </p:nvPr>
        </p:nvSpPr>
        <p:spPr>
          <a:xfrm>
            <a:off x="609600" y="1600200"/>
            <a:ext cx="7924799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CSSD lead call vendors and reps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called it scripting because we wrote a script duh!! See handouts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sheet for bullets that mattered to us.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changes the dynamic of the loaner drop off later so when a rep shows up we don’t say “who the heck are you” we say ‘We were expecting you where's our 4 pans and IFU’s!!”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hape 28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21275" b="21274"/>
          <a:stretch/>
        </p:blipFill>
        <p:spPr>
          <a:xfrm>
            <a:off x="228600" y="114300"/>
            <a:ext cx="8686800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Shape 293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28600"/>
            <a:ext cx="8610599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015286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Scripting: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idx="1"/>
          </p:nvPr>
        </p:nvSpPr>
        <p:spPr>
          <a:xfrm>
            <a:off x="857250" y="1277935"/>
            <a:ext cx="7429499" cy="35417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your enforcement tool 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 hr rule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IFU’s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pans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25lb rule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Approved for use?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Scripts are matched to 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drop off logs in CSSD later in process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Whatever you need to enforce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Shape 300" descr="latest?cb=201208021034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438400"/>
            <a:ext cx="2438399" cy="238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Back to OR huddle again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cases that are 24-48 hrs out the reps are confirmed on the schedule and any last minute schedule notes or equipment questions are resolved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856059" y="197640"/>
            <a:ext cx="7429499" cy="1478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Objectives: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idx="1"/>
          </p:nvPr>
        </p:nvSpPr>
        <p:spPr>
          <a:xfrm>
            <a:off x="914983" y="1658143"/>
            <a:ext cx="7429499" cy="35417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and define Teamwork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and define Communication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Case study of process at Middlesex Hosp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64999"/>
              <a:buFont typeface="Noto Sans Symbols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64999"/>
              <a:buFont typeface="Noto Sans Symbols"/>
              <a:buChar char="●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Forecasting of surgical schedule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64999"/>
              <a:buFont typeface="Noto Sans Symbols"/>
              <a:buChar char="●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Huddles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64999"/>
              <a:buFont typeface="Noto Sans Symbols"/>
              <a:buChar char="●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Scripting with Vendors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64999"/>
              <a:buFont typeface="Noto Sans Symbols"/>
              <a:buChar char="●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Drop off log in dept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64999"/>
              <a:buFont typeface="Noto Sans Symbols"/>
              <a:buChar char="●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Day of surgery and post case considerations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CSSD Huddle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idx="1"/>
          </p:nvPr>
        </p:nvSpPr>
        <p:spPr>
          <a:xfrm>
            <a:off x="549800" y="1214127"/>
            <a:ext cx="7735759" cy="35417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Daily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Quick 15 min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 complaint session.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Covers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Today's priorities (loaners turnovers)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Tomorrows priorities (loaners turnovers)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 hosp announcements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Whats Dave doing today ---for real!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Shape 313" descr="Team-Hud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3505" y="933445"/>
            <a:ext cx="3809999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Shape 31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Drop off 48 hr before surgery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can happen if you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make it happen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lang="en-US"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Shape 326" descr="6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2416" y="2097088"/>
            <a:ext cx="2873143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1218015" y="62958"/>
            <a:ext cx="7429499" cy="1478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1" i="1" u="sng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It’s an engagment!</a:t>
            </a:r>
            <a:endParaRPr lang="en-US" sz="4200" b="1" i="1" u="sng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Shape 333" descr="marriage-ecard-one-pers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447800"/>
            <a:ext cx="8862811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856060" y="151565"/>
            <a:ext cx="7429499" cy="1478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Drop off engagement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idx="1"/>
          </p:nvPr>
        </p:nvSpPr>
        <p:spPr>
          <a:xfrm>
            <a:off x="856060" y="1345706"/>
            <a:ext cx="7429499" cy="35417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 to face to ask questions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Script is matched to drop off logs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“We were expecting you”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What there is only 3 pans??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Where's the 4</a:t>
            </a:r>
            <a:r>
              <a:rPr lang="en-US" sz="28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Ohh its coming later!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discrepancies are resolved asap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IFU NO processing-Policy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Shape 344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876" y="228600"/>
            <a:ext cx="9003258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8839199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984096" y="0"/>
            <a:ext cx="7429499" cy="1478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 this point you can use IAHCSMM docs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idx="1"/>
          </p:nvPr>
        </p:nvSpPr>
        <p:spPr>
          <a:xfrm>
            <a:off x="857250" y="1658143"/>
            <a:ext cx="7429499" cy="35417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IAHCSMM loaner policy as guide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what works for your facility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Tracking system? No..paper system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Tyvek tags for marking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Label sets Open only if necessary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WASH ALL SETS REGARDLESS!!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for peeling rubber coatings on pans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931375" y="91313"/>
            <a:ext cx="7429499" cy="1478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Other tips and hints …</a:t>
            </a:r>
          </a:p>
        </p:txBody>
      </p:sp>
      <p:sp>
        <p:nvSpPr>
          <p:cNvPr id="369" name="Shape 369"/>
          <p:cNvSpPr txBox="1">
            <a:spLocks noGrp="1"/>
          </p:cNvSpPr>
          <p:nvPr>
            <p:ph idx="1"/>
          </p:nvPr>
        </p:nvSpPr>
        <p:spPr>
          <a:xfrm>
            <a:off x="857250" y="1503868"/>
            <a:ext cx="7429499" cy="35417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Reallocation of unused pans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Hold area for ‘clean” pans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Hold reps responsible for cleanliness check at drop off. Partners in grime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will make these slides available to your chapter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815" y="629088"/>
            <a:ext cx="7267903" cy="488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15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Discussion about ‘teamwork”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we do?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do we do it?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we do it?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Empathy, understanding &amp;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Human factors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41" y="84176"/>
            <a:ext cx="8915953" cy="6582535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72"/>
          <p:cNvSpPr/>
          <p:nvPr/>
        </p:nvSpPr>
        <p:spPr>
          <a:xfrm>
            <a:off x="2112394" y="4776113"/>
            <a:ext cx="760500" cy="74767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/>
              <a:t>Cases </a:t>
            </a:r>
            <a:endParaRPr sz="135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/>
              <a:t>1 and 2</a:t>
            </a:r>
            <a:endParaRPr sz="1350" b="1"/>
          </a:p>
        </p:txBody>
      </p:sp>
      <p:sp>
        <p:nvSpPr>
          <p:cNvPr id="548" name="Google Shape;548;p72"/>
          <p:cNvSpPr/>
          <p:nvPr/>
        </p:nvSpPr>
        <p:spPr>
          <a:xfrm>
            <a:off x="2112394" y="3150094"/>
            <a:ext cx="760500" cy="74767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/>
              <a:t>Cases </a:t>
            </a:r>
            <a:endParaRPr sz="135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/>
              <a:t>4 and 6</a:t>
            </a:r>
            <a:endParaRPr sz="1350" b="1"/>
          </a:p>
        </p:txBody>
      </p:sp>
      <p:sp>
        <p:nvSpPr>
          <p:cNvPr id="549" name="Google Shape;549;p72"/>
          <p:cNvSpPr/>
          <p:nvPr/>
        </p:nvSpPr>
        <p:spPr>
          <a:xfrm>
            <a:off x="7086581" y="4850006"/>
            <a:ext cx="760500" cy="74767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/>
              <a:t>Case 3</a:t>
            </a:r>
            <a:endParaRPr sz="1350" b="1"/>
          </a:p>
        </p:txBody>
      </p:sp>
      <p:sp>
        <p:nvSpPr>
          <p:cNvPr id="550" name="Google Shape;550;p72"/>
          <p:cNvSpPr/>
          <p:nvPr/>
        </p:nvSpPr>
        <p:spPr>
          <a:xfrm>
            <a:off x="7033313" y="3059972"/>
            <a:ext cx="760500" cy="74767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/>
              <a:t>Case 5</a:t>
            </a:r>
            <a:endParaRPr sz="1350" b="1"/>
          </a:p>
        </p:txBody>
      </p:sp>
    </p:spTree>
    <p:extLst>
      <p:ext uri="{BB962C8B-B14F-4D97-AF65-F5344CB8AC3E}">
        <p14:creationId xmlns:p14="http://schemas.microsoft.com/office/powerpoint/2010/main" val="4100472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891" y="81074"/>
            <a:ext cx="8711626" cy="5159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8171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87" y="965962"/>
            <a:ext cx="8757470" cy="492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186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565" y="998193"/>
            <a:ext cx="8642870" cy="4861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586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Shape 375" descr="marinemotivation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856059" y="196754"/>
            <a:ext cx="7429499" cy="1478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1" i="1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Join the Fight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idx="1"/>
          </p:nvPr>
        </p:nvSpPr>
        <p:spPr>
          <a:xfrm>
            <a:off x="856058" y="1767471"/>
            <a:ext cx="7429499" cy="35417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"Those who expect to reap the blessings of freedom must, like men, undergo the fatigue of supporting it."</a:t>
            </a:r>
            <a:b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Thomas Paine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 idx="4294967295"/>
          </p:nvPr>
        </p:nvSpPr>
        <p:spPr>
          <a:xfrm>
            <a:off x="457200" y="885159"/>
            <a:ext cx="8229600" cy="419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marante"/>
              <a:buNone/>
            </a:pPr>
            <a:r>
              <a:rPr lang="en-US" sz="5400" b="1" i="0" u="none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rPr>
              <a:t>Change will not come about through expectation</a:t>
            </a:r>
            <a:br>
              <a:rPr lang="en-US" sz="5400" b="1" i="0" u="none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rPr>
            </a:br>
            <a:r>
              <a:rPr lang="en-US" sz="5400" b="1" i="0" u="none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rPr>
              <a:t> –Dave Jagrosse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923400" y="155552"/>
            <a:ext cx="7429499" cy="1478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idx="1"/>
          </p:nvPr>
        </p:nvSpPr>
        <p:spPr>
          <a:xfrm>
            <a:off x="857250" y="1348807"/>
            <a:ext cx="7669743" cy="35417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Verbal non verbal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Method- email /boards/meetings/huddles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 system- Tdoc/ Microsystems/Censitrac etc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781049" y="121630"/>
            <a:ext cx="7429499" cy="1478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Case study of process 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077199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Berlin Sans FB" pitchFamily="34" charset="0"/>
                <a:sym typeface="Arial"/>
              </a:rPr>
              <a:t>Most facilities (hopefully) have some sort of process or procedure (written?) regarding loaners and borrowed equipment and implants. Do you?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856060" y="327514"/>
            <a:ext cx="7429499" cy="1478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you don’t you better!!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idx="1"/>
          </p:nvPr>
        </p:nvSpPr>
        <p:spPr>
          <a:xfrm>
            <a:off x="856060" y="1510203"/>
            <a:ext cx="7429499" cy="35417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have AAMI ST79 or the CSA standards at hand?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have written policy and procedures?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you alive and breathing? Especially during this presentation???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 start with loaners at least there is IAHCSMM for help…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95260" y="228600"/>
            <a:ext cx="8567739" cy="60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2000" dirty="0"/>
              <a:t>https://www.iahcsmm.org/resources/resource-documents.html</a:t>
            </a:r>
            <a:endParaRPr lang="en-US" sz="2000" b="0" i="0" u="none" strike="noStrike" cap="none" dirty="0">
              <a:solidFill>
                <a:schemeClr val="dk2"/>
              </a:solidFill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58"/>
          <p:cNvPicPr preferRelativeResize="0"/>
          <p:nvPr/>
        </p:nvPicPr>
        <p:blipFill rotWithShape="1">
          <a:blip r:embed="rId3">
            <a:alphaModFix/>
          </a:blip>
          <a:srcRect l="-956" r="2366" b="8105"/>
          <a:stretch/>
        </p:blipFill>
        <p:spPr>
          <a:xfrm>
            <a:off x="58923" y="84176"/>
            <a:ext cx="9015211" cy="6607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676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701</Words>
  <Application>Microsoft Office PowerPoint</Application>
  <PresentationFormat>On-screen Show (4:3)</PresentationFormat>
  <Paragraphs>178</Paragraphs>
  <Slides>46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Limelight</vt:lpstr>
      <vt:lpstr>Noto Sans Symbols</vt:lpstr>
      <vt:lpstr>Bahnschrift SemiBold</vt:lpstr>
      <vt:lpstr>Trebuchet MS</vt:lpstr>
      <vt:lpstr>Tw Cen MT</vt:lpstr>
      <vt:lpstr>Berlin Sans FB</vt:lpstr>
      <vt:lpstr>Amarante</vt:lpstr>
      <vt:lpstr>Arial</vt:lpstr>
      <vt:lpstr>Circuit</vt:lpstr>
      <vt:lpstr>Teamwork and Communication within the CSSD throughout the process</vt:lpstr>
      <vt:lpstr>PowerPoint Presentation</vt:lpstr>
      <vt:lpstr>Objectives:</vt:lpstr>
      <vt:lpstr>Discussion about ‘teamwork”</vt:lpstr>
      <vt:lpstr>Communication</vt:lpstr>
      <vt:lpstr>Case study of process </vt:lpstr>
      <vt:lpstr>If you don’t you better!!</vt:lpstr>
      <vt:lpstr>https://www.iahcsmm.org/resources/resource-documents.html</vt:lpstr>
      <vt:lpstr>PowerPoint Presentation</vt:lpstr>
      <vt:lpstr>PowerPoint Presentation</vt:lpstr>
      <vt:lpstr>This helps and is a start..</vt:lpstr>
      <vt:lpstr>Doctor tells office staff to book case</vt:lpstr>
      <vt:lpstr>Doctor calls the reps </vt:lpstr>
      <vt:lpstr>PowerPoint Presentation</vt:lpstr>
      <vt:lpstr>Day before surgery reps show up..</vt:lpstr>
      <vt:lpstr>Come on Now!!</vt:lpstr>
      <vt:lpstr>PowerPoint Presentation</vt:lpstr>
      <vt:lpstr>Booking slips</vt:lpstr>
      <vt:lpstr>FORECASTING</vt:lpstr>
      <vt:lpstr>PowerPoint Presentation</vt:lpstr>
      <vt:lpstr>Step one of solution: Forecast</vt:lpstr>
      <vt:lpstr>PowerPoint Presentation</vt:lpstr>
      <vt:lpstr>PowerPoint Presentation</vt:lpstr>
      <vt:lpstr>Next step HUDDLES</vt:lpstr>
      <vt:lpstr>Post Huddles: Scripting</vt:lpstr>
      <vt:lpstr>PowerPoint Presentation</vt:lpstr>
      <vt:lpstr>PowerPoint Presentation</vt:lpstr>
      <vt:lpstr>Scripting:</vt:lpstr>
      <vt:lpstr>Back to OR huddle again</vt:lpstr>
      <vt:lpstr>CSSD Huddle</vt:lpstr>
      <vt:lpstr>PowerPoint Presentation</vt:lpstr>
      <vt:lpstr>Drop off 48 hr before surgery</vt:lpstr>
      <vt:lpstr>It’s an engagment!</vt:lpstr>
      <vt:lpstr>Drop off engagement</vt:lpstr>
      <vt:lpstr>PowerPoint Presentation</vt:lpstr>
      <vt:lpstr>PowerPoint Presentation</vt:lpstr>
      <vt:lpstr>At this point you can use IAHCSMM docs</vt:lpstr>
      <vt:lpstr>Other tips and hints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Join the Fight</vt:lpstr>
      <vt:lpstr>Change will not come about through expectation  –Dave Jagrosse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Teamwork and Communication within the CSSD throughout the process</dc:title>
  <dc:creator>Jagrosse, David</dc:creator>
  <cp:lastModifiedBy>Kelly Bissey</cp:lastModifiedBy>
  <cp:revision>19</cp:revision>
  <dcterms:modified xsi:type="dcterms:W3CDTF">2019-11-22T15:23:28Z</dcterms:modified>
</cp:coreProperties>
</file>