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94"/>
  </p:notesMasterIdLst>
  <p:sldIdLst>
    <p:sldId id="367" r:id="rId2"/>
    <p:sldId id="393" r:id="rId3"/>
    <p:sldId id="371" r:id="rId4"/>
    <p:sldId id="368" r:id="rId5"/>
    <p:sldId id="372" r:id="rId6"/>
    <p:sldId id="377" r:id="rId7"/>
    <p:sldId id="373" r:id="rId8"/>
    <p:sldId id="376" r:id="rId9"/>
    <p:sldId id="290" r:id="rId10"/>
    <p:sldId id="392" r:id="rId11"/>
    <p:sldId id="262" r:id="rId12"/>
    <p:sldId id="263" r:id="rId13"/>
    <p:sldId id="397" r:id="rId14"/>
    <p:sldId id="346" r:id="rId15"/>
    <p:sldId id="347" r:id="rId16"/>
    <p:sldId id="348" r:id="rId17"/>
    <p:sldId id="349" r:id="rId18"/>
    <p:sldId id="374" r:id="rId19"/>
    <p:sldId id="401" r:id="rId20"/>
    <p:sldId id="362" r:id="rId21"/>
    <p:sldId id="403" r:id="rId22"/>
    <p:sldId id="406" r:id="rId23"/>
    <p:sldId id="378" r:id="rId24"/>
    <p:sldId id="379" r:id="rId25"/>
    <p:sldId id="396" r:id="rId26"/>
    <p:sldId id="281" r:id="rId27"/>
    <p:sldId id="282" r:id="rId28"/>
    <p:sldId id="283" r:id="rId29"/>
    <p:sldId id="286" r:id="rId30"/>
    <p:sldId id="285" r:id="rId31"/>
    <p:sldId id="380" r:id="rId32"/>
    <p:sldId id="275" r:id="rId33"/>
    <p:sldId id="279" r:id="rId34"/>
    <p:sldId id="276" r:id="rId35"/>
    <p:sldId id="274" r:id="rId36"/>
    <p:sldId id="277" r:id="rId37"/>
    <p:sldId id="288" r:id="rId38"/>
    <p:sldId id="284" r:id="rId39"/>
    <p:sldId id="264" r:id="rId40"/>
    <p:sldId id="265" r:id="rId41"/>
    <p:sldId id="266" r:id="rId42"/>
    <p:sldId id="267" r:id="rId43"/>
    <p:sldId id="268" r:id="rId44"/>
    <p:sldId id="272" r:id="rId45"/>
    <p:sldId id="273" r:id="rId46"/>
    <p:sldId id="271" r:id="rId47"/>
    <p:sldId id="381" r:id="rId48"/>
    <p:sldId id="291" r:id="rId49"/>
    <p:sldId id="293" r:id="rId50"/>
    <p:sldId id="345" r:id="rId51"/>
    <p:sldId id="344" r:id="rId52"/>
    <p:sldId id="292" r:id="rId53"/>
    <p:sldId id="405" r:id="rId54"/>
    <p:sldId id="382" r:id="rId55"/>
    <p:sldId id="375" r:id="rId56"/>
    <p:sldId id="343" r:id="rId57"/>
    <p:sldId id="383" r:id="rId58"/>
    <p:sldId id="353" r:id="rId59"/>
    <p:sldId id="317" r:id="rId60"/>
    <p:sldId id="315" r:id="rId61"/>
    <p:sldId id="359" r:id="rId62"/>
    <p:sldId id="358" r:id="rId63"/>
    <p:sldId id="316" r:id="rId64"/>
    <p:sldId id="354" r:id="rId65"/>
    <p:sldId id="355" r:id="rId66"/>
    <p:sldId id="357" r:id="rId67"/>
    <p:sldId id="384" r:id="rId68"/>
    <p:sldId id="385" r:id="rId69"/>
    <p:sldId id="365" r:id="rId70"/>
    <p:sldId id="278" r:id="rId71"/>
    <p:sldId id="386" r:id="rId72"/>
    <p:sldId id="387" r:id="rId73"/>
    <p:sldId id="388" r:id="rId74"/>
    <p:sldId id="369" r:id="rId75"/>
    <p:sldId id="295" r:id="rId76"/>
    <p:sldId id="307" r:id="rId77"/>
    <p:sldId id="404" r:id="rId78"/>
    <p:sldId id="294" r:id="rId79"/>
    <p:sldId id="309" r:id="rId80"/>
    <p:sldId id="308" r:id="rId81"/>
    <p:sldId id="310" r:id="rId82"/>
    <p:sldId id="313" r:id="rId83"/>
    <p:sldId id="314" r:id="rId84"/>
    <p:sldId id="311" r:id="rId85"/>
    <p:sldId id="312" r:id="rId86"/>
    <p:sldId id="361" r:id="rId87"/>
    <p:sldId id="364" r:id="rId88"/>
    <p:sldId id="366" r:id="rId89"/>
    <p:sldId id="398" r:id="rId90"/>
    <p:sldId id="399" r:id="rId91"/>
    <p:sldId id="400" r:id="rId92"/>
    <p:sldId id="370" r:id="rId93"/>
  </p:sldIdLst>
  <p:sldSz cx="12192000" cy="6858000"/>
  <p:notesSz cx="6858000" cy="9144000"/>
  <p:embeddedFontLst>
    <p:embeddedFont>
      <p:font typeface="Century Gothic" panose="020B0502020202020204" pitchFamily="34" charset="0"/>
      <p:regular r:id="rId95"/>
      <p:bold r:id="rId96"/>
      <p:italic r:id="rId97"/>
      <p:boldItalic r:id="rId98"/>
    </p:embeddedFont>
    <p:embeddedFont>
      <p:font typeface="Comic Sans MS" panose="030F0702030302020204" pitchFamily="66" charset="0"/>
      <p:regular r:id="rId99"/>
      <p:bold r:id="rId100"/>
      <p:italic r:id="rId101"/>
      <p:boldItalic r:id="rId102"/>
    </p:embeddedFont>
    <p:embeddedFont>
      <p:font typeface="Lucida Handwriting" panose="03010101010101010101" pitchFamily="66" charset="0"/>
      <p:regular r:id="rId103"/>
    </p:embeddedFont>
    <p:embeddedFont>
      <p:font typeface="Bahnschrift SemiBold" panose="020B0502040204020203" pitchFamily="34" charset="0"/>
      <p:bold r:id="rId104"/>
    </p:embeddedFont>
    <p:embeddedFont>
      <p:font typeface="Arial Narrow" panose="020B0606020202030204" pitchFamily="34" charset="0"/>
      <p:regular r:id="rId105"/>
      <p:bold r:id="rId106"/>
      <p:italic r:id="rId107"/>
      <p:boldItalic r:id="rId108"/>
    </p:embeddedFont>
    <p:embeddedFont>
      <p:font typeface="Calibri" panose="020F0502020204030204" pitchFamily="34" charset="0"/>
      <p:regular r:id="rId109"/>
      <p:bold r:id="rId110"/>
      <p:italic r:id="rId111"/>
      <p:bold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8.fntdata"/><Relationship Id="rId16" Type="http://schemas.openxmlformats.org/officeDocument/2006/relationships/slide" Target="slides/slide15.xml"/><Relationship Id="rId107" Type="http://schemas.openxmlformats.org/officeDocument/2006/relationships/font" Target="fonts/font1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8.fntdata"/><Relationship Id="rId110" Type="http://schemas.openxmlformats.org/officeDocument/2006/relationships/font" Target="fonts/font16.fntdata"/><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font" Target="fonts/font11.fntdata"/><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9.fntdata"/><Relationship Id="rId108" Type="http://schemas.openxmlformats.org/officeDocument/2006/relationships/font" Target="fonts/font14.fntdata"/><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2.fntdata"/><Relationship Id="rId11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2.fntdata"/><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numCol="1"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numCol="1"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numCol="1"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numCol="1"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numCol="1"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57118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a:noFill/>
          <a:ln>
            <a:noFill/>
          </a:ln>
        </p:spPr>
        <p:txBody>
          <a:bodyPr lIns="91425" tIns="91425" rIns="91425" bIns="91425" numCol="1" anchor="ctr" anchorCtr="0">
            <a:noAutofit/>
          </a:bodyPr>
          <a:lstStyle/>
          <a:p>
            <a:pPr lvl="0">
              <a:spcBef>
                <a:spcPts val="0"/>
              </a:spcBef>
              <a:buNone/>
            </a:pPr>
            <a:endParaRPr/>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458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4d08e4fa77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4d08e4fa77_0_227: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920" name="Google Shape;920;g4d08e4fa77_0_2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108400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1bcab2aac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1bcab2aac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333" name="Google Shape;333;g51bcab2aac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2647098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1bcab2aac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1bcab2aac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339" name="Google Shape;339;g51bcab2aac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3896793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51bcab2aac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51bcab2aac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346" name="Google Shape;346;g51bcab2aac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3490444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a9c9b1f5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a9c9b1f5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353" name="Google Shape;353;g4a9c9b1f5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2325640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51bcab261d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51bcab261d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375" name="Google Shape;375;g51bcab261d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3014292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368" name="Google Shape;36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79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1cafd298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51cafd298b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290" name="Google Shape;290;g51cafd298b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3466518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4be72e0263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4be72e0263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327" name="Google Shape;327;g4be72e0263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1200112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1bcab261d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1bcab261d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297" name="Google Shape;297;g51bcab261d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172004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4d08e4fa77_0_403: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402" name="Google Shape;402;g4d08e4fa77_0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5355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4d08e4fa77_0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4d08e4fa77_0_256: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283" name="Google Shape;283;g4d08e4fa77_0_2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376088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1cafd298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51cafd298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309" name="Google Shape;309;g51cafd298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extLst>
      <p:ext uri="{BB962C8B-B14F-4D97-AF65-F5344CB8AC3E}">
        <p14:creationId xmlns:p14="http://schemas.microsoft.com/office/powerpoint/2010/main" val="3019604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4d08e4fa77_0_5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4d08e4fa77_0_510: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390" name="Google Shape;390;g4d08e4fa77_0_5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3012574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51bcab2aac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51bcab2aac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360" name="Google Shape;360;g51bcab2aac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3910803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a7c6b2139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a7c6b2139_0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195" name="Google Shape;195;g4a7c6b2139_0_1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4102176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1bcab2aa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1bcab2aa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202" name="Google Shape;202;g51bcab2aa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4229701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1cafd298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1cafd298b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209" name="Google Shape;209;g51cafd298b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3133999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d08e4fa77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4d08e4fa77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217" name="Google Shape;217;g4d08e4fa77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381243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d08e4fa77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d08e4fa77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225" name="Google Shape;225;g4d08e4fa77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701345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1bcab261d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1bcab261d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261" name="Google Shape;261;g51bcab261d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extLst>
      <p:ext uri="{BB962C8B-B14F-4D97-AF65-F5344CB8AC3E}">
        <p14:creationId xmlns:p14="http://schemas.microsoft.com/office/powerpoint/2010/main" val="819373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cfc1ff7e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4cfc1ff7ee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numCol="1" anchor="t" anchorCtr="0">
            <a:noAutofit/>
          </a:bodyPr>
          <a:lstStyle/>
          <a:p>
            <a:pPr marL="0" lvl="0" indent="0" algn="l" rtl="0">
              <a:spcBef>
                <a:spcPts val="0"/>
              </a:spcBef>
              <a:spcAft>
                <a:spcPts val="0"/>
              </a:spcAft>
              <a:buNone/>
            </a:pPr>
            <a:endParaRPr/>
          </a:p>
        </p:txBody>
      </p:sp>
      <p:sp>
        <p:nvSpPr>
          <p:cNvPr id="212" name="Google Shape;212;g4cfc1ff7e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numCol="1"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ltLang="en"/>
              <a:t>10</a:t>
            </a:fld>
            <a:endParaRPr/>
          </a:p>
        </p:txBody>
      </p:sp>
    </p:spTree>
    <p:extLst>
      <p:ext uri="{BB962C8B-B14F-4D97-AF65-F5344CB8AC3E}">
        <p14:creationId xmlns:p14="http://schemas.microsoft.com/office/powerpoint/2010/main" val="3922914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1bcab261d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1bcab261d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273" name="Google Shape;273;g51bcab261d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extLst>
      <p:ext uri="{BB962C8B-B14F-4D97-AF65-F5344CB8AC3E}">
        <p14:creationId xmlns:p14="http://schemas.microsoft.com/office/powerpoint/2010/main" val="1428575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1bcab261d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1bcab261d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254" name="Google Shape;254;g51bcab261d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extLst>
      <p:ext uri="{BB962C8B-B14F-4D97-AF65-F5344CB8AC3E}">
        <p14:creationId xmlns:p14="http://schemas.microsoft.com/office/powerpoint/2010/main" val="1951614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4d08e4fa77_0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4d08e4fa77_0_267: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409" name="Google Shape;409;g4d08e4fa77_0_2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1626674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4d08e4fa77_0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4d08e4fa77_0_271: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427" name="Google Shape;427;g4d08e4fa77_0_2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161668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4d08e4fa77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4d08e4fa77_0_419: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788" name="Google Shape;788;g4d08e4fa77_0_4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extLst>
      <p:ext uri="{BB962C8B-B14F-4D97-AF65-F5344CB8AC3E}">
        <p14:creationId xmlns:p14="http://schemas.microsoft.com/office/powerpoint/2010/main" val="282806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4d08e4fa77_0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4d08e4fa77_0_413: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781" name="Google Shape;781;g4d08e4fa77_0_4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56666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4d08e4fa77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4d08e4fa77_0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419" name="Google Shape;419;g4d08e4fa77_0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115171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4d08e4fa77_0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4d08e4fa77_0_542: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560" name="Google Shape;560;g4d08e4fa77_0_5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extLst>
      <p:ext uri="{BB962C8B-B14F-4D97-AF65-F5344CB8AC3E}">
        <p14:creationId xmlns:p14="http://schemas.microsoft.com/office/powerpoint/2010/main" val="559099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4d08e4fa77_0_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4d08e4fa77_0_518: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774" name="Google Shape;774;g4d08e4fa77_0_5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891162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4d08e4fa77_0_4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4d08e4fa77_0_447: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843" name="Google Shape;843;g4d08e4fa77_0_4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extLst>
      <p:ext uri="{BB962C8B-B14F-4D97-AF65-F5344CB8AC3E}">
        <p14:creationId xmlns:p14="http://schemas.microsoft.com/office/powerpoint/2010/main" val="3888500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d08e4fa77_0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4d08e4fa77_0_249: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181" name="Google Shape;181;g4d08e4fa77_0_2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3300247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4d08e4fa77_0_5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4d08e4fa77_0_548: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604" name="Google Shape;604;g4d08e4fa77_0_5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extLst>
      <p:ext uri="{BB962C8B-B14F-4D97-AF65-F5344CB8AC3E}">
        <p14:creationId xmlns:p14="http://schemas.microsoft.com/office/powerpoint/2010/main" val="2045030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659240f6446ffc8b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659240f6446ffc8b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585" name="Google Shape;585;g659240f6446ffc8b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extLst>
      <p:ext uri="{BB962C8B-B14F-4D97-AF65-F5344CB8AC3E}">
        <p14:creationId xmlns:p14="http://schemas.microsoft.com/office/powerpoint/2010/main" val="29959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659240f6446ffc8b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659240f6446ffc8b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897" name="Google Shape;897;g659240f6446ffc8b_1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extLst>
      <p:ext uri="{BB962C8B-B14F-4D97-AF65-F5344CB8AC3E}">
        <p14:creationId xmlns:p14="http://schemas.microsoft.com/office/powerpoint/2010/main" val="3995355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4d08e4fa77_0_4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4d08e4fa77_0_489: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886" name="Google Shape;886;g4d08e4fa77_0_4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extLst>
      <p:ext uri="{BB962C8B-B14F-4D97-AF65-F5344CB8AC3E}">
        <p14:creationId xmlns:p14="http://schemas.microsoft.com/office/powerpoint/2010/main" val="864302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659240f6446ffc8b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659240f6446ffc8b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593" name="Google Shape;593;g659240f6446ffc8b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extLst>
      <p:ext uri="{BB962C8B-B14F-4D97-AF65-F5344CB8AC3E}">
        <p14:creationId xmlns:p14="http://schemas.microsoft.com/office/powerpoint/2010/main" val="910297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4d08e4fa77_0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4d08e4fa77_0_453: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850" name="Google Shape;850;g4d08e4fa77_0_4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extLst>
      <p:ext uri="{BB962C8B-B14F-4D97-AF65-F5344CB8AC3E}">
        <p14:creationId xmlns:p14="http://schemas.microsoft.com/office/powerpoint/2010/main" val="1769710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4d08e4fa77_0_461: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858" name="Google Shape;858;g4d08e4fa77_0_4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3953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4d08e4fa77_0_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4d08e4fa77_0_479: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875" name="Google Shape;875;g4d08e4fa77_0_4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extLst>
      <p:ext uri="{BB962C8B-B14F-4D97-AF65-F5344CB8AC3E}">
        <p14:creationId xmlns:p14="http://schemas.microsoft.com/office/powerpoint/2010/main" val="911922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4d08e4fa77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4d08e4fa77_0_167: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939" name="Google Shape;939;g4d08e4fa77_0_1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307502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4d08e4fa77_0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4d08e4fa77_0_360: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319" name="Google Shape;319;g4d08e4fa77_0_3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extLst>
      <p:ext uri="{BB962C8B-B14F-4D97-AF65-F5344CB8AC3E}">
        <p14:creationId xmlns:p14="http://schemas.microsoft.com/office/powerpoint/2010/main" val="2428561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d08e4fa77_0_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d08e4fa77_0_241: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188" name="Google Shape;188;g4d08e4fa77_0_2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3821968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d95ff0c14f011ac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d95ff0c14f011ac_1: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163" name="Google Shape;163;gd95ff0c14f011ac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extLst>
      <p:ext uri="{BB962C8B-B14F-4D97-AF65-F5344CB8AC3E}">
        <p14:creationId xmlns:p14="http://schemas.microsoft.com/office/powerpoint/2010/main" val="19940096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4d08e4fa77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4d08e4fa77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443" name="Google Shape;443;g4d08e4fa77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extLst>
      <p:ext uri="{BB962C8B-B14F-4D97-AF65-F5344CB8AC3E}">
        <p14:creationId xmlns:p14="http://schemas.microsoft.com/office/powerpoint/2010/main" val="1527319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4d08e4fa77_0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4d08e4fa77_0_388: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532" name="Google Shape;532;g4d08e4fa77_0_3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76</a:t>
            </a:fld>
            <a:endParaRPr/>
          </a:p>
        </p:txBody>
      </p:sp>
    </p:spTree>
    <p:extLst>
      <p:ext uri="{BB962C8B-B14F-4D97-AF65-F5344CB8AC3E}">
        <p14:creationId xmlns:p14="http://schemas.microsoft.com/office/powerpoint/2010/main" val="16035241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4d08e4fa77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4d08e4fa77_0_283: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435" name="Google Shape;435;g4d08e4fa77_0_2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78</a:t>
            </a:fld>
            <a:endParaRPr/>
          </a:p>
        </p:txBody>
      </p:sp>
    </p:spTree>
    <p:extLst>
      <p:ext uri="{BB962C8B-B14F-4D97-AF65-F5344CB8AC3E}">
        <p14:creationId xmlns:p14="http://schemas.microsoft.com/office/powerpoint/2010/main" val="12991429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4d08e4fa77_0_3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4d08e4fa77_0_331: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544" name="Google Shape;544;g4d08e4fa77_0_3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79</a:t>
            </a:fld>
            <a:endParaRPr/>
          </a:p>
        </p:txBody>
      </p:sp>
    </p:spTree>
    <p:extLst>
      <p:ext uri="{BB962C8B-B14F-4D97-AF65-F5344CB8AC3E}">
        <p14:creationId xmlns:p14="http://schemas.microsoft.com/office/powerpoint/2010/main" val="20419861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4d08e4fa77_0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4d08e4fa77_0_326: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538" name="Google Shape;538;g4d08e4fa77_0_3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80</a:t>
            </a:fld>
            <a:endParaRPr/>
          </a:p>
        </p:txBody>
      </p:sp>
    </p:spTree>
    <p:extLst>
      <p:ext uri="{BB962C8B-B14F-4D97-AF65-F5344CB8AC3E}">
        <p14:creationId xmlns:p14="http://schemas.microsoft.com/office/powerpoint/2010/main" val="16364577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4d08e4fa77_0_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4d08e4fa77_0_336: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554" name="Google Shape;554;g4d08e4fa77_0_3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81</a:t>
            </a:fld>
            <a:endParaRPr/>
          </a:p>
        </p:txBody>
      </p:sp>
    </p:spTree>
    <p:extLst>
      <p:ext uri="{BB962C8B-B14F-4D97-AF65-F5344CB8AC3E}">
        <p14:creationId xmlns:p14="http://schemas.microsoft.com/office/powerpoint/2010/main" val="19645644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4d08e4fa77_0_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4d08e4fa77_0_346: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573" name="Google Shape;573;g4d08e4fa77_0_3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82</a:t>
            </a:fld>
            <a:endParaRPr/>
          </a:p>
        </p:txBody>
      </p:sp>
    </p:spTree>
    <p:extLst>
      <p:ext uri="{BB962C8B-B14F-4D97-AF65-F5344CB8AC3E}">
        <p14:creationId xmlns:p14="http://schemas.microsoft.com/office/powerpoint/2010/main" val="20070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4d08e4fa77_0_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4d08e4fa77_0_351: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579" name="Google Shape;579;g4d08e4fa77_0_3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83</a:t>
            </a:fld>
            <a:endParaRPr/>
          </a:p>
        </p:txBody>
      </p:sp>
    </p:spTree>
    <p:extLst>
      <p:ext uri="{BB962C8B-B14F-4D97-AF65-F5344CB8AC3E}">
        <p14:creationId xmlns:p14="http://schemas.microsoft.com/office/powerpoint/2010/main" val="20193241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4d08e4fa77_0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4d08e4fa77_0_542: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560" name="Google Shape;560;g4d08e4fa77_0_5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extLst>
      <p:ext uri="{BB962C8B-B14F-4D97-AF65-F5344CB8AC3E}">
        <p14:creationId xmlns:p14="http://schemas.microsoft.com/office/powerpoint/2010/main" val="274365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4d08e4fa77_0_5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4d08e4fa77_0_525: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797" name="Google Shape;797;g4d08e4fa77_0_5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26258467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4d08e4fa77_0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4d08e4fa77_0_341: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567" name="Google Shape;567;g4d08e4fa77_0_3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85</a:t>
            </a:fld>
            <a:endParaRPr/>
          </a:p>
        </p:txBody>
      </p:sp>
    </p:spTree>
    <p:extLst>
      <p:ext uri="{BB962C8B-B14F-4D97-AF65-F5344CB8AC3E}">
        <p14:creationId xmlns:p14="http://schemas.microsoft.com/office/powerpoint/2010/main" val="8934537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4d08e4fa77_0_5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4d08e4fa77_0_531: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913" name="Google Shape;913;g4d08e4fa77_0_5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extLst>
      <p:ext uri="{BB962C8B-B14F-4D97-AF65-F5344CB8AC3E}">
        <p14:creationId xmlns:p14="http://schemas.microsoft.com/office/powerpoint/2010/main" val="17575203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4d08e4fa77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4d08e4fa77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932" name="Google Shape;932;g4d08e4fa77_0_1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87</a:t>
            </a:fld>
            <a:endParaRPr/>
          </a:p>
        </p:txBody>
      </p:sp>
    </p:spTree>
    <p:extLst>
      <p:ext uri="{BB962C8B-B14F-4D97-AF65-F5344CB8AC3E}">
        <p14:creationId xmlns:p14="http://schemas.microsoft.com/office/powerpoint/2010/main" val="31514157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4d08e4fa77_0_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4d08e4fa77_0_537: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946" name="Google Shape;946;g4d08e4fa77_0_5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extLst>
      <p:ext uri="{BB962C8B-B14F-4D97-AF65-F5344CB8AC3E}">
        <p14:creationId xmlns:p14="http://schemas.microsoft.com/office/powerpoint/2010/main" val="26561406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92806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86694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0755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4d08e4fa77_0_4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4d08e4fa77_0_427: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804" name="Google Shape;804;g4d08e4fa77_0_4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1434224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4d08e4fa77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4d08e4fa77_0_432: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810" name="Google Shape;810;g4d08e4fa77_0_4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8455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4d08e4fa77_0_5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4d08e4fa77_0_504:notes"/>
          <p:cNvSpPr txBox="1">
            <a:spLocks noGrp="1"/>
          </p:cNvSpPr>
          <p:nvPr>
            <p:ph type="body" idx="1"/>
          </p:nvPr>
        </p:nvSpPr>
        <p:spPr>
          <a:xfrm>
            <a:off x="685800" y="4400550"/>
            <a:ext cx="5486400" cy="3600600"/>
          </a:xfrm>
          <a:prstGeom prst="rect">
            <a:avLst/>
          </a:prstGeom>
        </p:spPr>
        <p:txBody>
          <a:bodyPr spcFirstLastPara="1" wrap="square" lIns="91425" tIns="45700" rIns="91425" bIns="45700" numCol="1" anchor="t" anchorCtr="0">
            <a:noAutofit/>
          </a:bodyPr>
          <a:lstStyle/>
          <a:p>
            <a:pPr marL="0" lvl="0" indent="0" algn="l" rtl="0">
              <a:spcBef>
                <a:spcPts val="0"/>
              </a:spcBef>
              <a:spcAft>
                <a:spcPts val="0"/>
              </a:spcAft>
              <a:buNone/>
            </a:pPr>
            <a:endParaRPr/>
          </a:p>
        </p:txBody>
      </p:sp>
      <p:sp>
        <p:nvSpPr>
          <p:cNvPr id="816" name="Google Shape;816;g4d08e4fa77_0_5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numCol="1"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42738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1"/>
        <p:cNvGrpSpPr/>
        <p:nvPr/>
      </p:nvGrpSpPr>
      <p:grpSpPr>
        <a:xfrm>
          <a:off x="0" y="0"/>
          <a:ext cx="0" cy="0"/>
          <a:chOff x="0" y="0"/>
          <a:chExt cx="0" cy="0"/>
        </a:xfrm>
      </p:grpSpPr>
      <p:sp>
        <p:nvSpPr>
          <p:cNvPr id="22" name="Google Shape;22;p2"/>
          <p:cNvSpPr txBox="1">
            <a:spLocks noGrp="1"/>
          </p:cNvSpPr>
          <p:nvPr>
            <p:ph type="ctrTitle"/>
          </p:nvPr>
        </p:nvSpPr>
        <p:spPr>
          <a:xfrm>
            <a:off x="684212" y="685799"/>
            <a:ext cx="8001000" cy="2971801"/>
          </a:xfrm>
          <a:prstGeom prst="rect">
            <a:avLst/>
          </a:prstGeom>
          <a:noFill/>
          <a:ln>
            <a:noFill/>
          </a:ln>
        </p:spPr>
        <p:txBody>
          <a:bodyPr spcFirstLastPara="1" wrap="square" lIns="91425" tIns="45700" rIns="91425" bIns="45700" numCol="1" anchor="b" anchorCtr="0">
            <a:noAutofit/>
          </a:bodyPr>
          <a:lstStyle>
            <a:lvl1pPr lvl="0" algn="l">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subTitle" idx="1"/>
          </p:nvPr>
        </p:nvSpPr>
        <p:spPr>
          <a:xfrm>
            <a:off x="684212" y="3843867"/>
            <a:ext cx="6400800" cy="1947333"/>
          </a:xfrm>
          <a:prstGeom prst="rect">
            <a:avLst/>
          </a:prstGeom>
          <a:noFill/>
          <a:ln>
            <a:noFill/>
          </a:ln>
        </p:spPr>
        <p:txBody>
          <a:bodyPr spcFirstLastPara="1" wrap="square" lIns="91425" tIns="45700" rIns="91425" bIns="45700" numCol="1" anchor="t" anchorCtr="0">
            <a:noAutofit/>
          </a:bodyPr>
          <a:lstStyle>
            <a:lvl1pPr lvl="0" algn="l">
              <a:spcBef>
                <a:spcPts val="420"/>
              </a:spcBef>
              <a:spcAft>
                <a:spcPts val="0"/>
              </a:spcAft>
              <a:buSzPts val="1680"/>
              <a:buNone/>
              <a:defRPr sz="2100">
                <a:solidFill>
                  <a:srgbClr val="0F486F"/>
                </a:solidFill>
              </a:defRPr>
            </a:lvl1pPr>
            <a:lvl2pPr lvl="1" algn="ctr">
              <a:spcBef>
                <a:spcPts val="600"/>
              </a:spcBef>
              <a:spcAft>
                <a:spcPts val="0"/>
              </a:spcAft>
              <a:buSzPts val="1440"/>
              <a:buNone/>
              <a:defRPr>
                <a:solidFill>
                  <a:schemeClr val="lt1"/>
                </a:solidFill>
              </a:defRPr>
            </a:lvl2pPr>
            <a:lvl3pPr lvl="2" algn="ctr">
              <a:spcBef>
                <a:spcPts val="600"/>
              </a:spcBef>
              <a:spcAft>
                <a:spcPts val="0"/>
              </a:spcAft>
              <a:buSzPts val="1280"/>
              <a:buNone/>
              <a:defRPr>
                <a:solidFill>
                  <a:schemeClr val="lt1"/>
                </a:solidFill>
              </a:defRPr>
            </a:lvl3pPr>
            <a:lvl4pPr lvl="3" algn="ctr">
              <a:spcBef>
                <a:spcPts val="600"/>
              </a:spcBef>
              <a:spcAft>
                <a:spcPts val="0"/>
              </a:spcAft>
              <a:buSzPts val="1120"/>
              <a:buNone/>
              <a:defRPr>
                <a:solidFill>
                  <a:schemeClr val="lt1"/>
                </a:solidFill>
              </a:defRPr>
            </a:lvl4pPr>
            <a:lvl5pPr lvl="4" algn="ctr">
              <a:spcBef>
                <a:spcPts val="600"/>
              </a:spcBef>
              <a:spcAft>
                <a:spcPts val="0"/>
              </a:spcAft>
              <a:buSzPts val="1120"/>
              <a:buNone/>
              <a:defRPr>
                <a:solidFill>
                  <a:schemeClr val="lt1"/>
                </a:solidFill>
              </a:defRPr>
            </a:lvl5pPr>
            <a:lvl6pPr lvl="5" algn="ctr">
              <a:spcBef>
                <a:spcPts val="600"/>
              </a:spcBef>
              <a:spcAft>
                <a:spcPts val="0"/>
              </a:spcAft>
              <a:buSzPts val="1120"/>
              <a:buNone/>
              <a:defRPr>
                <a:solidFill>
                  <a:schemeClr val="lt1"/>
                </a:solidFill>
              </a:defRPr>
            </a:lvl6pPr>
            <a:lvl7pPr lvl="6" algn="ctr">
              <a:spcBef>
                <a:spcPts val="600"/>
              </a:spcBef>
              <a:spcAft>
                <a:spcPts val="0"/>
              </a:spcAft>
              <a:buSzPts val="1120"/>
              <a:buNone/>
              <a:defRPr>
                <a:solidFill>
                  <a:schemeClr val="lt1"/>
                </a:solidFill>
              </a:defRPr>
            </a:lvl7pPr>
            <a:lvl8pPr lvl="7" algn="ctr">
              <a:spcBef>
                <a:spcPts val="600"/>
              </a:spcBef>
              <a:spcAft>
                <a:spcPts val="0"/>
              </a:spcAft>
              <a:buSzPts val="1120"/>
              <a:buNone/>
              <a:defRPr>
                <a:solidFill>
                  <a:schemeClr val="lt1"/>
                </a:solidFill>
              </a:defRPr>
            </a:lvl8pPr>
            <a:lvl9pPr lvl="8" algn="ctr">
              <a:spcBef>
                <a:spcPts val="600"/>
              </a:spcBef>
              <a:spcAft>
                <a:spcPts val="600"/>
              </a:spcAft>
              <a:buSzPts val="1120"/>
              <a:buNone/>
              <a:defRPr>
                <a:solidFill>
                  <a:schemeClr val="lt1"/>
                </a:solidFill>
              </a:defRPr>
            </a:lvl9pPr>
          </a:lstStyle>
          <a:p>
            <a:endParaRPr/>
          </a:p>
        </p:txBody>
      </p:sp>
      <p:sp>
        <p:nvSpPr>
          <p:cNvPr id="24" name="Google Shape;24;p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2"/>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28" name="Google Shape;28;p2"/>
          <p:cNvCxnSpPr/>
          <p:nvPr/>
        </p:nvCxnSpPr>
        <p:spPr>
          <a:xfrm flipH="1">
            <a:off x="6108170" y="91545"/>
            <a:ext cx="6080655" cy="6080655"/>
          </a:xfrm>
          <a:prstGeom prst="straightConnector1">
            <a:avLst/>
          </a:prstGeom>
          <a:noFill/>
          <a:ln w="12700" cap="flat" cmpd="sng">
            <a:solidFill>
              <a:schemeClr val="lt1"/>
            </a:solidFill>
            <a:prstDash val="solid"/>
            <a:round/>
            <a:headEnd type="none" w="sm" len="sm"/>
            <a:tailEnd type="none" w="sm" len="sm"/>
          </a:ln>
        </p:spPr>
      </p:cxnSp>
      <p:cxnSp>
        <p:nvCxnSpPr>
          <p:cNvPr id="29" name="Google Shape;29;p2"/>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30" name="Google Shape;30;p2"/>
          <p:cNvCxnSpPr/>
          <p:nvPr/>
        </p:nvCxnSpPr>
        <p:spPr>
          <a:xfrm flipH="1">
            <a:off x="7335837" y="32278"/>
            <a:ext cx="4852989" cy="4852989"/>
          </a:xfrm>
          <a:prstGeom prst="straightConnector1">
            <a:avLst/>
          </a:prstGeom>
          <a:noFill/>
          <a:ln w="31750" cap="flat" cmpd="sng">
            <a:solidFill>
              <a:schemeClr val="lt1"/>
            </a:solidFill>
            <a:prstDash val="solid"/>
            <a:round/>
            <a:headEnd type="none" w="sm" len="sm"/>
            <a:tailEnd type="none" w="sm" len="sm"/>
          </a:ln>
        </p:spPr>
      </p:cxnSp>
      <p:cxnSp>
        <p:nvCxnSpPr>
          <p:cNvPr id="31" name="Google Shape;31;p2"/>
          <p:cNvCxnSpPr/>
          <p:nvPr/>
        </p:nvCxnSpPr>
        <p:spPr>
          <a:xfrm flipH="1">
            <a:off x="7845426" y="609601"/>
            <a:ext cx="4343399" cy="4343399"/>
          </a:xfrm>
          <a:prstGeom prst="straightConnector1">
            <a:avLst/>
          </a:prstGeom>
          <a:noFill/>
          <a:ln w="31750" cap="flat" cmpd="sng">
            <a:solidFill>
              <a:schemeClr val="l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3"/>
        <p:cNvGrpSpPr/>
        <p:nvPr/>
      </p:nvGrpSpPr>
      <p:grpSpPr>
        <a:xfrm>
          <a:off x="0" y="0"/>
          <a:ext cx="0" cy="0"/>
          <a:chOff x="0" y="0"/>
          <a:chExt cx="0" cy="0"/>
        </a:xfrm>
      </p:grpSpPr>
      <p:sp>
        <p:nvSpPr>
          <p:cNvPr id="84" name="Google Shape;84;p11"/>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numCol="1" anchor="ctr" anchorCtr="0">
            <a:no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
          <p:cNvSpPr>
            <a:spLocks noGrp="1"/>
          </p:cNvSpPr>
          <p:nvPr>
            <p:ph type="pic" idx="2"/>
          </p:nvPr>
        </p:nvSpPr>
        <p:spPr>
          <a:xfrm>
            <a:off x="685800" y="533400"/>
            <a:ext cx="10818812" cy="31242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45700" rIns="91425" bIns="45700" numCol="1" anchor="t" anchorCtr="0">
            <a:noAutofit/>
          </a:bodyPr>
          <a:lstStyle>
            <a:lvl1pPr marR="0" lvl="0" algn="ctr" rtl="0">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R="0" lvl="1"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2pPr>
            <a:lvl3pPr marR="0" lvl="2"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R="0" lvl="3"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4pPr>
            <a:lvl5pPr marR="0" lvl="4"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5pPr>
            <a:lvl6pPr marR="0" lvl="5"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6pPr>
            <a:lvl7pPr marR="0" lvl="6"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7pPr>
            <a:lvl8pPr marR="0" lvl="7"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8pPr>
            <a:lvl9pPr marR="0" lvl="8" algn="l" rtl="0">
              <a:spcBef>
                <a:spcPts val="600"/>
              </a:spcBef>
              <a:spcAft>
                <a:spcPts val="60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9pPr>
          </a:lstStyle>
          <a:p>
            <a:endParaRPr/>
          </a:p>
        </p:txBody>
      </p:sp>
      <p:sp>
        <p:nvSpPr>
          <p:cNvPr id="86" name="Google Shape;86;p11"/>
          <p:cNvSpPr txBox="1">
            <a:spLocks noGrp="1"/>
          </p:cNvSpPr>
          <p:nvPr>
            <p:ph type="body" idx="1"/>
          </p:nvPr>
        </p:nvSpPr>
        <p:spPr>
          <a:xfrm>
            <a:off x="914402" y="3843867"/>
            <a:ext cx="8304210" cy="457200"/>
          </a:xfrm>
          <a:prstGeom prst="rect">
            <a:avLst/>
          </a:prstGeom>
          <a:noFill/>
          <a:ln>
            <a:noFill/>
          </a:ln>
        </p:spPr>
        <p:txBody>
          <a:bodyPr spcFirstLastPara="1" wrap="square" lIns="91425" tIns="45700" rIns="91425" bIns="45700" numCol="1" anchor="t" anchorCtr="0">
            <a:noAutofit/>
          </a:bodyPr>
          <a:lstStyle>
            <a:lvl1pPr marL="457200" lvl="0" indent="-228600" algn="l">
              <a:spcBef>
                <a:spcPts val="320"/>
              </a:spcBef>
              <a:spcAft>
                <a:spcPts val="0"/>
              </a:spcAft>
              <a:buSzPts val="1280"/>
              <a:buFont typeface="Century Gothic"/>
              <a:buNone/>
              <a:defRPr sz="1600"/>
            </a:lvl1pPr>
            <a:lvl2pPr marL="914400" lvl="1" indent="-228600" algn="l">
              <a:spcBef>
                <a:spcPts val="600"/>
              </a:spcBef>
              <a:spcAft>
                <a:spcPts val="0"/>
              </a:spcAft>
              <a:buSzPts val="1440"/>
              <a:buFont typeface="Century Gothic"/>
              <a:buNone/>
              <a:defRPr/>
            </a:lvl2pPr>
            <a:lvl3pPr marL="1371600" lvl="2" indent="-228600" algn="l">
              <a:spcBef>
                <a:spcPts val="600"/>
              </a:spcBef>
              <a:spcAft>
                <a:spcPts val="0"/>
              </a:spcAft>
              <a:buSzPts val="1280"/>
              <a:buFont typeface="Century Gothic"/>
              <a:buNone/>
              <a:defRPr/>
            </a:lvl3pPr>
            <a:lvl4pPr marL="1828800" lvl="3" indent="-228600" algn="l">
              <a:spcBef>
                <a:spcPts val="600"/>
              </a:spcBef>
              <a:spcAft>
                <a:spcPts val="0"/>
              </a:spcAft>
              <a:buSzPts val="1120"/>
              <a:buFont typeface="Century Gothic"/>
              <a:buNone/>
              <a:defRPr/>
            </a:lvl4pPr>
            <a:lvl5pPr marL="2286000" lvl="4" indent="-228600" algn="l">
              <a:spcBef>
                <a:spcPts val="600"/>
              </a:spcBef>
              <a:spcAft>
                <a:spcPts val="0"/>
              </a:spcAft>
              <a:buSzPts val="1120"/>
              <a:buFont typeface="Century Gothic"/>
              <a:buNone/>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87" name="Google Shape;87;p1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12"/>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numCol="1" anchor="ctr" anchorCtr="0">
            <a:no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2"/>
          <p:cNvSpPr txBox="1">
            <a:spLocks noGrp="1"/>
          </p:cNvSpPr>
          <p:nvPr>
            <p:ph type="body" idx="1"/>
          </p:nvPr>
        </p:nvSpPr>
        <p:spPr>
          <a:xfrm>
            <a:off x="684212" y="4114800"/>
            <a:ext cx="8535988" cy="1879600"/>
          </a:xfrm>
          <a:prstGeom prst="rect">
            <a:avLst/>
          </a:prstGeom>
          <a:noFill/>
          <a:ln>
            <a:noFill/>
          </a:ln>
        </p:spPr>
        <p:txBody>
          <a:bodyPr spcFirstLastPara="1" wrap="square" lIns="91425" tIns="45700" rIns="91425" bIns="45700" numCol="1" anchor="ctr" anchorCtr="0">
            <a:no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93" name="Google Shape;93;p1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13"/>
          <p:cNvSpPr txBox="1">
            <a:spLocks noGrp="1"/>
          </p:cNvSpPr>
          <p:nvPr>
            <p:ph type="title"/>
          </p:nvPr>
        </p:nvSpPr>
        <p:spPr>
          <a:xfrm>
            <a:off x="1141411" y="685800"/>
            <a:ext cx="9144001" cy="2743200"/>
          </a:xfrm>
          <a:prstGeom prst="rect">
            <a:avLst/>
          </a:prstGeom>
          <a:noFill/>
          <a:ln>
            <a:noFill/>
          </a:ln>
        </p:spPr>
        <p:txBody>
          <a:bodyPr spcFirstLastPara="1" wrap="square" lIns="91425" tIns="45700" rIns="91425" bIns="45700" numCol="1" anchor="ctr" anchorCtr="0">
            <a:no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3"/>
          <p:cNvSpPr txBox="1">
            <a:spLocks noGrp="1"/>
          </p:cNvSpPr>
          <p:nvPr>
            <p:ph type="body" idx="1"/>
          </p:nvPr>
        </p:nvSpPr>
        <p:spPr>
          <a:xfrm>
            <a:off x="1446212" y="3429000"/>
            <a:ext cx="8534400" cy="381000"/>
          </a:xfrm>
          <a:prstGeom prst="rect">
            <a:avLst/>
          </a:prstGeom>
          <a:noFill/>
          <a:ln>
            <a:noFill/>
          </a:ln>
        </p:spPr>
        <p:txBody>
          <a:bodyPr spcFirstLastPara="1" wrap="square" lIns="91425" tIns="45700" rIns="91425" bIns="45700" numCol="1" anchor="ctr" anchorCtr="0">
            <a:noAutofit/>
          </a:bodyPr>
          <a:lstStyle>
            <a:lvl1pPr marL="457200" lvl="0" indent="-228600" algn="l">
              <a:spcBef>
                <a:spcPts val="400"/>
              </a:spcBef>
              <a:spcAft>
                <a:spcPts val="0"/>
              </a:spcAft>
              <a:buSzPts val="1600"/>
              <a:buFont typeface="Century Gothic"/>
              <a:buNone/>
              <a:defRPr/>
            </a:lvl1pPr>
            <a:lvl2pPr marL="914400" lvl="1" indent="-228600" algn="l">
              <a:spcBef>
                <a:spcPts val="600"/>
              </a:spcBef>
              <a:spcAft>
                <a:spcPts val="0"/>
              </a:spcAft>
              <a:buSzPts val="1440"/>
              <a:buFont typeface="Century Gothic"/>
              <a:buNone/>
              <a:defRPr/>
            </a:lvl2pPr>
            <a:lvl3pPr marL="1371600" lvl="2" indent="-228600" algn="l">
              <a:spcBef>
                <a:spcPts val="600"/>
              </a:spcBef>
              <a:spcAft>
                <a:spcPts val="0"/>
              </a:spcAft>
              <a:buSzPts val="1280"/>
              <a:buFont typeface="Century Gothic"/>
              <a:buNone/>
              <a:defRPr/>
            </a:lvl3pPr>
            <a:lvl4pPr marL="1828800" lvl="3" indent="-228600" algn="l">
              <a:spcBef>
                <a:spcPts val="600"/>
              </a:spcBef>
              <a:spcAft>
                <a:spcPts val="0"/>
              </a:spcAft>
              <a:buSzPts val="1120"/>
              <a:buFont typeface="Century Gothic"/>
              <a:buNone/>
              <a:defRPr/>
            </a:lvl4pPr>
            <a:lvl5pPr marL="2286000" lvl="4" indent="-228600" algn="l">
              <a:spcBef>
                <a:spcPts val="600"/>
              </a:spcBef>
              <a:spcAft>
                <a:spcPts val="0"/>
              </a:spcAft>
              <a:buSzPts val="1120"/>
              <a:buFont typeface="Century Gothic"/>
              <a:buNone/>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99" name="Google Shape;99;p13"/>
          <p:cNvSpPr txBox="1">
            <a:spLocks noGrp="1"/>
          </p:cNvSpPr>
          <p:nvPr>
            <p:ph type="body" idx="2"/>
          </p:nvPr>
        </p:nvSpPr>
        <p:spPr>
          <a:xfrm>
            <a:off x="684213" y="4301067"/>
            <a:ext cx="8534400" cy="1684865"/>
          </a:xfrm>
          <a:prstGeom prst="rect">
            <a:avLst/>
          </a:prstGeom>
          <a:noFill/>
          <a:ln>
            <a:noFill/>
          </a:ln>
        </p:spPr>
        <p:txBody>
          <a:bodyPr spcFirstLastPara="1" wrap="square" lIns="91425" tIns="45700" rIns="91425" bIns="45700" numCol="1" anchor="ctr" anchorCtr="0">
            <a:no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00" name="Google Shape;100;p1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3"/>
          <p:cNvSpPr txBox="1"/>
          <p:nvPr/>
        </p:nvSpPr>
        <p:spPr>
          <a:xfrm>
            <a:off x="531812" y="812222"/>
            <a:ext cx="609600" cy="584776"/>
          </a:xfrm>
          <a:prstGeom prst="rect">
            <a:avLst/>
          </a:prstGeom>
          <a:noFill/>
          <a:ln>
            <a:noFill/>
          </a:ln>
        </p:spPr>
        <p:txBody>
          <a:bodyPr spcFirstLastPara="1" wrap="square" lIns="91425" tIns="45700" rIns="91425" bIns="45700" numCol="1" anchor="ctr" anchorCtr="0">
            <a:noAutofit/>
          </a:bodyPr>
          <a:lstStyle/>
          <a:p>
            <a:pPr marL="0" marR="0" lvl="0" indent="0" algn="l"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104" name="Google Shape;104;p13"/>
          <p:cNvSpPr txBox="1"/>
          <p:nvPr/>
        </p:nvSpPr>
        <p:spPr>
          <a:xfrm>
            <a:off x="10285412" y="2768601"/>
            <a:ext cx="609600" cy="584776"/>
          </a:xfrm>
          <a:prstGeom prst="rect">
            <a:avLst/>
          </a:prstGeom>
          <a:noFill/>
          <a:ln>
            <a:noFill/>
          </a:ln>
        </p:spPr>
        <p:txBody>
          <a:bodyPr spcFirstLastPara="1" wrap="square" lIns="91425" tIns="45700" rIns="91425" bIns="45700" numCol="1" anchor="ctr" anchorCtr="0">
            <a:noAutofit/>
          </a:bodyPr>
          <a:lstStyle/>
          <a:p>
            <a:pPr marL="0" marR="0" lvl="0" indent="0" algn="r"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14"/>
          <p:cNvSpPr txBox="1">
            <a:spLocks noGrp="1"/>
          </p:cNvSpPr>
          <p:nvPr>
            <p:ph type="title"/>
          </p:nvPr>
        </p:nvSpPr>
        <p:spPr>
          <a:xfrm>
            <a:off x="684212" y="3429000"/>
            <a:ext cx="8534400" cy="1697400"/>
          </a:xfrm>
          <a:prstGeom prst="rect">
            <a:avLst/>
          </a:prstGeom>
          <a:noFill/>
          <a:ln>
            <a:noFill/>
          </a:ln>
        </p:spPr>
        <p:txBody>
          <a:bodyPr spcFirstLastPara="1" wrap="square" lIns="91425" tIns="45700" rIns="91425" bIns="45700" numCol="1" anchor="b" anchorCtr="0">
            <a:no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4"/>
          <p:cNvSpPr txBox="1">
            <a:spLocks noGrp="1"/>
          </p:cNvSpPr>
          <p:nvPr>
            <p:ph type="body" idx="1"/>
          </p:nvPr>
        </p:nvSpPr>
        <p:spPr>
          <a:xfrm>
            <a:off x="684211" y="5132981"/>
            <a:ext cx="8535990" cy="860400"/>
          </a:xfrm>
          <a:prstGeom prst="rect">
            <a:avLst/>
          </a:prstGeom>
          <a:noFill/>
          <a:ln>
            <a:noFill/>
          </a:ln>
        </p:spPr>
        <p:txBody>
          <a:bodyPr spcFirstLastPara="1" wrap="square" lIns="91425" tIns="45700" rIns="91425" bIns="45700" numCol="1" anchor="t" anchorCtr="0">
            <a:no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08" name="Google Shape;108;p1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15"/>
          <p:cNvSpPr txBox="1">
            <a:spLocks noGrp="1"/>
          </p:cNvSpPr>
          <p:nvPr>
            <p:ph type="title"/>
          </p:nvPr>
        </p:nvSpPr>
        <p:spPr>
          <a:xfrm>
            <a:off x="1141413" y="685800"/>
            <a:ext cx="9144000" cy="2743200"/>
          </a:xfrm>
          <a:prstGeom prst="rect">
            <a:avLst/>
          </a:prstGeom>
          <a:noFill/>
          <a:ln>
            <a:noFill/>
          </a:ln>
        </p:spPr>
        <p:txBody>
          <a:bodyPr spcFirstLastPara="1" wrap="square" lIns="91425" tIns="45700" rIns="91425" bIns="45700" numCol="1" anchor="ctr" anchorCtr="0">
            <a:no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5"/>
          <p:cNvSpPr txBox="1">
            <a:spLocks noGrp="1"/>
          </p:cNvSpPr>
          <p:nvPr>
            <p:ph type="body" idx="1"/>
          </p:nvPr>
        </p:nvSpPr>
        <p:spPr>
          <a:xfrm>
            <a:off x="684212" y="3928534"/>
            <a:ext cx="8534401" cy="1049866"/>
          </a:xfrm>
          <a:prstGeom prst="rect">
            <a:avLst/>
          </a:prstGeom>
          <a:noFill/>
          <a:ln>
            <a:noFill/>
          </a:ln>
        </p:spPr>
        <p:txBody>
          <a:bodyPr spcFirstLastPara="1" wrap="square" lIns="91425" tIns="45700" rIns="91425" bIns="45700" numCol="1" anchor="b" anchorCtr="0">
            <a:noAutofit/>
          </a:bodyPr>
          <a:lstStyle>
            <a:lvl1pPr marL="457200" lvl="0" indent="-228600" algn="l">
              <a:spcBef>
                <a:spcPts val="480"/>
              </a:spcBef>
              <a:spcAft>
                <a:spcPts val="0"/>
              </a:spcAft>
              <a:buSzPts val="1920"/>
              <a:buNone/>
              <a:defRPr sz="2400" b="0" cap="none">
                <a:solidFill>
                  <a:schemeClr val="lt1"/>
                </a:solidFill>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14" name="Google Shape;114;p15"/>
          <p:cNvSpPr txBox="1">
            <a:spLocks noGrp="1"/>
          </p:cNvSpPr>
          <p:nvPr>
            <p:ph type="body" idx="2"/>
          </p:nvPr>
        </p:nvSpPr>
        <p:spPr>
          <a:xfrm>
            <a:off x="684211" y="4978400"/>
            <a:ext cx="8534401" cy="1016000"/>
          </a:xfrm>
          <a:prstGeom prst="rect">
            <a:avLst/>
          </a:prstGeom>
          <a:noFill/>
          <a:ln>
            <a:noFill/>
          </a:ln>
        </p:spPr>
        <p:txBody>
          <a:bodyPr spcFirstLastPara="1" wrap="square" lIns="91425" tIns="45700" rIns="91425" bIns="45700" numCol="1" anchor="t" anchorCtr="0">
            <a:no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15" name="Google Shape;115;p1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15"/>
          <p:cNvSpPr txBox="1"/>
          <p:nvPr/>
        </p:nvSpPr>
        <p:spPr>
          <a:xfrm>
            <a:off x="531812" y="812222"/>
            <a:ext cx="609600" cy="584776"/>
          </a:xfrm>
          <a:prstGeom prst="rect">
            <a:avLst/>
          </a:prstGeom>
          <a:noFill/>
          <a:ln>
            <a:noFill/>
          </a:ln>
        </p:spPr>
        <p:txBody>
          <a:bodyPr spcFirstLastPara="1" wrap="square" lIns="91425" tIns="45700" rIns="91425" bIns="45700" numCol="1" anchor="ctr" anchorCtr="0">
            <a:noAutofit/>
          </a:bodyPr>
          <a:lstStyle/>
          <a:p>
            <a:pPr marL="0" marR="0" lvl="0" indent="0" algn="l"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119" name="Google Shape;119;p15"/>
          <p:cNvSpPr txBox="1"/>
          <p:nvPr/>
        </p:nvSpPr>
        <p:spPr>
          <a:xfrm>
            <a:off x="10285412" y="2768601"/>
            <a:ext cx="609600" cy="584776"/>
          </a:xfrm>
          <a:prstGeom prst="rect">
            <a:avLst/>
          </a:prstGeom>
          <a:noFill/>
          <a:ln>
            <a:noFill/>
          </a:ln>
        </p:spPr>
        <p:txBody>
          <a:bodyPr spcFirstLastPara="1" wrap="square" lIns="91425" tIns="45700" rIns="91425" bIns="45700" numCol="1" anchor="ctr" anchorCtr="0">
            <a:noAutofit/>
          </a:bodyPr>
          <a:lstStyle/>
          <a:p>
            <a:pPr marL="0" marR="0" lvl="0" indent="0" algn="r"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numCol="1" anchor="ctr" anchorCtr="0">
            <a:noAutofit/>
          </a:bodyPr>
          <a:lstStyle>
            <a:lvl1pPr lvl="0" algn="l">
              <a:spcBef>
                <a:spcPts val="0"/>
              </a:spcBef>
              <a:spcAft>
                <a:spcPts val="0"/>
              </a:spcAft>
              <a:buClr>
                <a:schemeClr val="lt1"/>
              </a:buClr>
              <a:buSzPts val="36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6"/>
          <p:cNvSpPr txBox="1">
            <a:spLocks noGrp="1"/>
          </p:cNvSpPr>
          <p:nvPr>
            <p:ph type="body" idx="1"/>
          </p:nvPr>
        </p:nvSpPr>
        <p:spPr>
          <a:xfrm>
            <a:off x="684212" y="3928534"/>
            <a:ext cx="8534400" cy="838200"/>
          </a:xfrm>
          <a:prstGeom prst="rect">
            <a:avLst/>
          </a:prstGeom>
          <a:noFill/>
          <a:ln>
            <a:noFill/>
          </a:ln>
        </p:spPr>
        <p:txBody>
          <a:bodyPr spcFirstLastPara="1" wrap="square" lIns="91425" tIns="45700" rIns="91425" bIns="45700" numCol="1" anchor="b" anchorCtr="0">
            <a:noAutofit/>
          </a:bodyPr>
          <a:lstStyle>
            <a:lvl1pPr marL="457200" lvl="0" indent="-228600" algn="l">
              <a:spcBef>
                <a:spcPts val="480"/>
              </a:spcBef>
              <a:spcAft>
                <a:spcPts val="0"/>
              </a:spcAft>
              <a:buSzPts val="1920"/>
              <a:buNone/>
              <a:defRPr sz="2400" b="0" cap="none">
                <a:solidFill>
                  <a:schemeClr val="lt1"/>
                </a:solidFill>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23" name="Google Shape;123;p16"/>
          <p:cNvSpPr txBox="1">
            <a:spLocks noGrp="1"/>
          </p:cNvSpPr>
          <p:nvPr>
            <p:ph type="body" idx="2"/>
          </p:nvPr>
        </p:nvSpPr>
        <p:spPr>
          <a:xfrm>
            <a:off x="684211" y="4766732"/>
            <a:ext cx="8534401" cy="1227667"/>
          </a:xfrm>
          <a:prstGeom prst="rect">
            <a:avLst/>
          </a:prstGeom>
          <a:noFill/>
          <a:ln>
            <a:noFill/>
          </a:ln>
        </p:spPr>
        <p:txBody>
          <a:bodyPr spcFirstLastPara="1" wrap="square" lIns="91425" tIns="45700" rIns="91425" bIns="45700" numCol="1" anchor="t" anchorCtr="0">
            <a:no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24" name="Google Shape;124;p1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17"/>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numCol="1" anchor="ctr" anchorCtr="0">
            <a:no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7"/>
          <p:cNvSpPr txBox="1">
            <a:spLocks noGrp="1"/>
          </p:cNvSpPr>
          <p:nvPr>
            <p:ph type="body" idx="1"/>
          </p:nvPr>
        </p:nvSpPr>
        <p:spPr>
          <a:xfrm rot="5400000">
            <a:off x="3143778" y="-1773767"/>
            <a:ext cx="3615267" cy="8534400"/>
          </a:xfrm>
          <a:prstGeom prst="rect">
            <a:avLst/>
          </a:prstGeom>
          <a:noFill/>
          <a:ln>
            <a:noFill/>
          </a:ln>
        </p:spPr>
        <p:txBody>
          <a:bodyPr spcFirstLastPara="1" wrap="square" lIns="91425" tIns="45700" rIns="91425" bIns="45700" numCol="1" anchor="t"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30" name="Google Shape;130;p1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18"/>
          <p:cNvSpPr txBox="1">
            <a:spLocks noGrp="1"/>
          </p:cNvSpPr>
          <p:nvPr>
            <p:ph type="title"/>
          </p:nvPr>
        </p:nvSpPr>
        <p:spPr>
          <a:xfrm rot="5400000">
            <a:off x="7427912" y="1943100"/>
            <a:ext cx="4572000" cy="2057400"/>
          </a:xfrm>
          <a:prstGeom prst="rect">
            <a:avLst/>
          </a:prstGeom>
          <a:noFill/>
          <a:ln>
            <a:noFill/>
          </a:ln>
        </p:spPr>
        <p:txBody>
          <a:bodyPr spcFirstLastPara="1" wrap="square" lIns="91425" tIns="45700" rIns="91425" bIns="45700" numCol="1" anchor="ctr" anchorCtr="0">
            <a:no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8"/>
          <p:cNvSpPr txBox="1">
            <a:spLocks noGrp="1"/>
          </p:cNvSpPr>
          <p:nvPr>
            <p:ph type="body" idx="1"/>
          </p:nvPr>
        </p:nvSpPr>
        <p:spPr>
          <a:xfrm rot="5400000">
            <a:off x="1943100" y="-571500"/>
            <a:ext cx="5308600" cy="7823200"/>
          </a:xfrm>
          <a:prstGeom prst="rect">
            <a:avLst/>
          </a:prstGeom>
          <a:noFill/>
          <a:ln>
            <a:noFill/>
          </a:ln>
        </p:spPr>
        <p:txBody>
          <a:bodyPr spcFirstLastPara="1" wrap="square" lIns="91425" tIns="45700" rIns="91425" bIns="45700" numCol="1" anchor="t"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36" name="Google Shape;136;p18"/>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3"/>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numCol="1" anchor="ctr" anchorCtr="0">
            <a:no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numCol="1" anchor="ctr"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35" name="Google Shape;35;p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4722812" y="1447800"/>
            <a:ext cx="6019800" cy="1143000"/>
          </a:xfrm>
          <a:prstGeom prst="rect">
            <a:avLst/>
          </a:prstGeom>
          <a:noFill/>
          <a:ln>
            <a:noFill/>
          </a:ln>
        </p:spPr>
        <p:txBody>
          <a:bodyPr spcFirstLastPara="1" wrap="square" lIns="91425" tIns="45700" rIns="91425" bIns="45700" numCol="1" anchor="b" anchorCtr="0">
            <a:noAutofit/>
          </a:bodyPr>
          <a:lstStyle>
            <a:lvl1pPr lvl="0" algn="l">
              <a:spcBef>
                <a:spcPts val="0"/>
              </a:spcBef>
              <a:spcAft>
                <a:spcPts val="0"/>
              </a:spcAft>
              <a:buClr>
                <a:schemeClr val="l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a:spLocks noGrp="1"/>
          </p:cNvSpPr>
          <p:nvPr>
            <p:ph type="pic" idx="2"/>
          </p:nvPr>
        </p:nvSpPr>
        <p:spPr>
          <a:xfrm>
            <a:off x="989012" y="914400"/>
            <a:ext cx="3280974" cy="4572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45700" rIns="91425" bIns="45700" numCol="1" anchor="t" anchorCtr="0">
            <a:noAutofit/>
          </a:bodyPr>
          <a:lstStyle>
            <a:lvl1pPr marR="0" lvl="0" algn="ctr" rtl="0">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R="0" lvl="1"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2pPr>
            <a:lvl3pPr marR="0" lvl="2"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R="0" lvl="3"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4pPr>
            <a:lvl5pPr marR="0" lvl="4"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5pPr>
            <a:lvl6pPr marR="0" lvl="5"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6pPr>
            <a:lvl7pPr marR="0" lvl="6"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7pPr>
            <a:lvl8pPr marR="0" lvl="7"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8pPr>
            <a:lvl9pPr marR="0" lvl="8" algn="l" rtl="0">
              <a:spcBef>
                <a:spcPts val="600"/>
              </a:spcBef>
              <a:spcAft>
                <a:spcPts val="60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9pPr>
          </a:lstStyle>
          <a:p>
            <a:endParaRPr/>
          </a:p>
        </p:txBody>
      </p:sp>
      <p:sp>
        <p:nvSpPr>
          <p:cNvPr id="45" name="Google Shape;45;p5"/>
          <p:cNvSpPr txBox="1">
            <a:spLocks noGrp="1"/>
          </p:cNvSpPr>
          <p:nvPr>
            <p:ph type="body" idx="1"/>
          </p:nvPr>
        </p:nvSpPr>
        <p:spPr>
          <a:xfrm>
            <a:off x="4722812" y="2777066"/>
            <a:ext cx="6021388" cy="2048933"/>
          </a:xfrm>
          <a:prstGeom prst="rect">
            <a:avLst/>
          </a:prstGeom>
          <a:noFill/>
          <a:ln>
            <a:noFill/>
          </a:ln>
        </p:spPr>
        <p:txBody>
          <a:bodyPr spcFirstLastPara="1" wrap="square" lIns="91425" tIns="45700" rIns="91425" bIns="45700" numCol="1" anchor="t" anchorCtr="0">
            <a:noAutofit/>
          </a:bodyPr>
          <a:lstStyle>
            <a:lvl1pPr marL="457200" lvl="0" indent="-228600" algn="l">
              <a:spcBef>
                <a:spcPts val="360"/>
              </a:spcBef>
              <a:spcAft>
                <a:spcPts val="0"/>
              </a:spcAft>
              <a:buSzPts val="1440"/>
              <a:buNone/>
              <a:defRPr sz="1800"/>
            </a:lvl1pPr>
            <a:lvl2pPr marL="914400" lvl="1" indent="-228600" algn="l">
              <a:spcBef>
                <a:spcPts val="600"/>
              </a:spcBef>
              <a:spcAft>
                <a:spcPts val="0"/>
              </a:spcAft>
              <a:buSzPts val="960"/>
              <a:buNone/>
              <a:defRPr sz="1200"/>
            </a:lvl2pPr>
            <a:lvl3pPr marL="1371600" lvl="2" indent="-228600" algn="l">
              <a:spcBef>
                <a:spcPts val="600"/>
              </a:spcBef>
              <a:spcAft>
                <a:spcPts val="0"/>
              </a:spcAft>
              <a:buSzPts val="800"/>
              <a:buNone/>
              <a:defRPr sz="1000"/>
            </a:lvl3pPr>
            <a:lvl4pPr marL="1828800" lvl="3" indent="-228600" algn="l">
              <a:spcBef>
                <a:spcPts val="600"/>
              </a:spcBef>
              <a:spcAft>
                <a:spcPts val="0"/>
              </a:spcAft>
              <a:buSzPts val="720"/>
              <a:buNone/>
              <a:defRPr sz="900"/>
            </a:lvl4pPr>
            <a:lvl5pPr marL="2286000" lvl="4" indent="-228600" algn="l">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600"/>
              </a:spcAft>
              <a:buSzPts val="720"/>
              <a:buNone/>
              <a:defRPr sz="900"/>
            </a:lvl9pPr>
          </a:lstStyle>
          <a:p>
            <a:endParaRPr/>
          </a:p>
        </p:txBody>
      </p:sp>
      <p:sp>
        <p:nvSpPr>
          <p:cNvPr id="46" name="Google Shape;46;p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numCol="1" anchor="ctr" anchorCtr="0">
            <a:no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684211" y="2006600"/>
            <a:ext cx="8534401" cy="2281600"/>
          </a:xfrm>
          <a:prstGeom prst="rect">
            <a:avLst/>
          </a:prstGeom>
          <a:noFill/>
          <a:ln>
            <a:noFill/>
          </a:ln>
        </p:spPr>
        <p:txBody>
          <a:bodyPr spcFirstLastPara="1" wrap="square" lIns="91425" tIns="45700" rIns="91425" bIns="45700" numCol="1" anchor="b" anchorCtr="0">
            <a:noAutofit/>
          </a:bodyPr>
          <a:lstStyle>
            <a:lvl1pPr lvl="0" algn="l">
              <a:spcBef>
                <a:spcPts val="0"/>
              </a:spcBef>
              <a:spcAft>
                <a:spcPts val="0"/>
              </a:spcAft>
              <a:buClr>
                <a:schemeClr val="lt1"/>
              </a:buClr>
              <a:buSzPts val="3600"/>
              <a:buFont typeface="Century Gothic"/>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body" idx="1"/>
          </p:nvPr>
        </p:nvSpPr>
        <p:spPr>
          <a:xfrm>
            <a:off x="684213" y="4495800"/>
            <a:ext cx="8534400" cy="1498600"/>
          </a:xfrm>
          <a:prstGeom prst="rect">
            <a:avLst/>
          </a:prstGeom>
          <a:noFill/>
          <a:ln>
            <a:noFill/>
          </a:ln>
        </p:spPr>
        <p:txBody>
          <a:bodyPr spcFirstLastPara="1" wrap="square" lIns="91425" tIns="45700" rIns="91425" bIns="45700" numCol="1" anchor="t" anchorCtr="0">
            <a:no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57" name="Google Shape;57;p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numCol="1" anchor="ctr" anchorCtr="0">
            <a:no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684211" y="685800"/>
            <a:ext cx="4937655" cy="3615267"/>
          </a:xfrm>
          <a:prstGeom prst="rect">
            <a:avLst/>
          </a:prstGeom>
          <a:noFill/>
          <a:ln>
            <a:noFill/>
          </a:ln>
        </p:spPr>
        <p:txBody>
          <a:bodyPr spcFirstLastPara="1" wrap="square" lIns="91425" tIns="45700" rIns="91425" bIns="45700" numCol="1" anchor="ctr"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63" name="Google Shape;63;p8"/>
          <p:cNvSpPr txBox="1">
            <a:spLocks noGrp="1"/>
          </p:cNvSpPr>
          <p:nvPr>
            <p:ph type="body" idx="2"/>
          </p:nvPr>
        </p:nvSpPr>
        <p:spPr>
          <a:xfrm>
            <a:off x="5808133" y="685801"/>
            <a:ext cx="4934479" cy="3615266"/>
          </a:xfrm>
          <a:prstGeom prst="rect">
            <a:avLst/>
          </a:prstGeom>
          <a:noFill/>
          <a:ln>
            <a:noFill/>
          </a:ln>
        </p:spPr>
        <p:txBody>
          <a:bodyPr spcFirstLastPara="1" wrap="square" lIns="91425" tIns="45700" rIns="91425" bIns="45700" numCol="1" anchor="ctr"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64" name="Google Shape;64;p8"/>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numCol="1" anchor="ctr" anchorCtr="0">
            <a:no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9"/>
          <p:cNvSpPr txBox="1">
            <a:spLocks noGrp="1"/>
          </p:cNvSpPr>
          <p:nvPr>
            <p:ph type="body" idx="1"/>
          </p:nvPr>
        </p:nvSpPr>
        <p:spPr>
          <a:xfrm>
            <a:off x="972080" y="685800"/>
            <a:ext cx="4649787" cy="576262"/>
          </a:xfrm>
          <a:prstGeom prst="rect">
            <a:avLst/>
          </a:prstGeom>
          <a:noFill/>
          <a:ln>
            <a:noFill/>
          </a:ln>
        </p:spPr>
        <p:txBody>
          <a:bodyPr spcFirstLastPara="1" wrap="square" lIns="91425" tIns="45700" rIns="91425" bIns="45700" numCol="1" anchor="b" anchorCtr="0">
            <a:noAutofit/>
          </a:bodyPr>
          <a:lstStyle>
            <a:lvl1pPr marL="457200" lvl="0" indent="-228600" algn="l">
              <a:spcBef>
                <a:spcPts val="560"/>
              </a:spcBef>
              <a:spcAft>
                <a:spcPts val="0"/>
              </a:spcAft>
              <a:buSzPts val="2240"/>
              <a:buNone/>
              <a:defRPr sz="2800" b="0">
                <a:solidFill>
                  <a:schemeClr val="lt1"/>
                </a:solidFill>
              </a:defRPr>
            </a:lvl1pPr>
            <a:lvl2pPr marL="914400" lvl="1" indent="-228600" algn="l">
              <a:spcBef>
                <a:spcPts val="600"/>
              </a:spcBef>
              <a:spcAft>
                <a:spcPts val="0"/>
              </a:spcAft>
              <a:buSzPts val="1600"/>
              <a:buNone/>
              <a:defRPr sz="2000" b="1"/>
            </a:lvl2pPr>
            <a:lvl3pPr marL="1371600" lvl="2" indent="-228600" algn="l">
              <a:spcBef>
                <a:spcPts val="600"/>
              </a:spcBef>
              <a:spcAft>
                <a:spcPts val="0"/>
              </a:spcAft>
              <a:buSzPts val="1440"/>
              <a:buNone/>
              <a:defRPr sz="1800" b="1"/>
            </a:lvl3pPr>
            <a:lvl4pPr marL="1828800" lvl="3" indent="-228600" algn="l">
              <a:spcBef>
                <a:spcPts val="600"/>
              </a:spcBef>
              <a:spcAft>
                <a:spcPts val="0"/>
              </a:spcAft>
              <a:buSzPts val="1280"/>
              <a:buNone/>
              <a:defRPr sz="1600" b="1"/>
            </a:lvl4pPr>
            <a:lvl5pPr marL="2286000" lvl="4" indent="-228600" algn="l">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600"/>
              </a:spcAft>
              <a:buSzPts val="1280"/>
              <a:buNone/>
              <a:defRPr sz="1600" b="1"/>
            </a:lvl9pPr>
          </a:lstStyle>
          <a:p>
            <a:endParaRPr/>
          </a:p>
        </p:txBody>
      </p:sp>
      <p:sp>
        <p:nvSpPr>
          <p:cNvPr id="70" name="Google Shape;70;p9"/>
          <p:cNvSpPr txBox="1">
            <a:spLocks noGrp="1"/>
          </p:cNvSpPr>
          <p:nvPr>
            <p:ph type="body" idx="2"/>
          </p:nvPr>
        </p:nvSpPr>
        <p:spPr>
          <a:xfrm>
            <a:off x="684211" y="1270529"/>
            <a:ext cx="4937655" cy="3030538"/>
          </a:xfrm>
          <a:prstGeom prst="rect">
            <a:avLst/>
          </a:prstGeom>
          <a:noFill/>
          <a:ln>
            <a:noFill/>
          </a:ln>
        </p:spPr>
        <p:txBody>
          <a:bodyPr spcFirstLastPara="1" wrap="square" lIns="91425" tIns="45700" rIns="91425" bIns="45700" numCol="1" anchor="t"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71" name="Google Shape;71;p9"/>
          <p:cNvSpPr txBox="1">
            <a:spLocks noGrp="1"/>
          </p:cNvSpPr>
          <p:nvPr>
            <p:ph type="body" idx="3"/>
          </p:nvPr>
        </p:nvSpPr>
        <p:spPr>
          <a:xfrm>
            <a:off x="6079066" y="685800"/>
            <a:ext cx="4665134" cy="576262"/>
          </a:xfrm>
          <a:prstGeom prst="rect">
            <a:avLst/>
          </a:prstGeom>
          <a:noFill/>
          <a:ln>
            <a:noFill/>
          </a:ln>
        </p:spPr>
        <p:txBody>
          <a:bodyPr spcFirstLastPara="1" wrap="square" lIns="91425" tIns="45700" rIns="91425" bIns="45700" numCol="1" anchor="b" anchorCtr="0">
            <a:noAutofit/>
          </a:bodyPr>
          <a:lstStyle>
            <a:lvl1pPr marL="457200" lvl="0" indent="-228600" algn="l">
              <a:spcBef>
                <a:spcPts val="560"/>
              </a:spcBef>
              <a:spcAft>
                <a:spcPts val="0"/>
              </a:spcAft>
              <a:buSzPts val="2240"/>
              <a:buNone/>
              <a:defRPr sz="2800" b="0">
                <a:solidFill>
                  <a:schemeClr val="lt1"/>
                </a:solidFill>
              </a:defRPr>
            </a:lvl1pPr>
            <a:lvl2pPr marL="914400" lvl="1" indent="-228600" algn="l">
              <a:spcBef>
                <a:spcPts val="600"/>
              </a:spcBef>
              <a:spcAft>
                <a:spcPts val="0"/>
              </a:spcAft>
              <a:buSzPts val="1600"/>
              <a:buNone/>
              <a:defRPr sz="2000" b="1"/>
            </a:lvl2pPr>
            <a:lvl3pPr marL="1371600" lvl="2" indent="-228600" algn="l">
              <a:spcBef>
                <a:spcPts val="600"/>
              </a:spcBef>
              <a:spcAft>
                <a:spcPts val="0"/>
              </a:spcAft>
              <a:buSzPts val="1440"/>
              <a:buNone/>
              <a:defRPr sz="1800" b="1"/>
            </a:lvl3pPr>
            <a:lvl4pPr marL="1828800" lvl="3" indent="-228600" algn="l">
              <a:spcBef>
                <a:spcPts val="600"/>
              </a:spcBef>
              <a:spcAft>
                <a:spcPts val="0"/>
              </a:spcAft>
              <a:buSzPts val="1280"/>
              <a:buNone/>
              <a:defRPr sz="1600" b="1"/>
            </a:lvl4pPr>
            <a:lvl5pPr marL="2286000" lvl="4" indent="-228600" algn="l">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600"/>
              </a:spcAft>
              <a:buSzPts val="1280"/>
              <a:buNone/>
              <a:defRPr sz="1600" b="1"/>
            </a:lvl9pPr>
          </a:lstStyle>
          <a:p>
            <a:endParaRPr/>
          </a:p>
        </p:txBody>
      </p:sp>
      <p:sp>
        <p:nvSpPr>
          <p:cNvPr id="72" name="Google Shape;72;p9"/>
          <p:cNvSpPr txBox="1">
            <a:spLocks noGrp="1"/>
          </p:cNvSpPr>
          <p:nvPr>
            <p:ph type="body" idx="4"/>
          </p:nvPr>
        </p:nvSpPr>
        <p:spPr>
          <a:xfrm>
            <a:off x="5806545" y="1262062"/>
            <a:ext cx="4929188" cy="3030538"/>
          </a:xfrm>
          <a:prstGeom prst="rect">
            <a:avLst/>
          </a:prstGeom>
          <a:noFill/>
          <a:ln>
            <a:noFill/>
          </a:ln>
        </p:spPr>
        <p:txBody>
          <a:bodyPr spcFirstLastPara="1" wrap="square" lIns="91425" tIns="45700" rIns="91425" bIns="45700" numCol="1" anchor="t"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73" name="Google Shape;73;p9"/>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9"/>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7085012" y="685800"/>
            <a:ext cx="3657600" cy="1371600"/>
          </a:xfrm>
          <a:prstGeom prst="rect">
            <a:avLst/>
          </a:prstGeom>
          <a:noFill/>
          <a:ln>
            <a:noFill/>
          </a:ln>
        </p:spPr>
        <p:txBody>
          <a:bodyPr spcFirstLastPara="1" wrap="square" lIns="91425" tIns="45700" rIns="91425" bIns="45700" numCol="1" anchor="b" anchorCtr="0">
            <a:noAutofit/>
          </a:bodyPr>
          <a:lstStyle>
            <a:lvl1pPr lvl="0" algn="l">
              <a:spcBef>
                <a:spcPts val="0"/>
              </a:spcBef>
              <a:spcAft>
                <a:spcPts val="0"/>
              </a:spcAft>
              <a:buClr>
                <a:schemeClr val="l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txBox="1">
            <a:spLocks noGrp="1"/>
          </p:cNvSpPr>
          <p:nvPr>
            <p:ph type="body" idx="1"/>
          </p:nvPr>
        </p:nvSpPr>
        <p:spPr>
          <a:xfrm>
            <a:off x="684212" y="685800"/>
            <a:ext cx="5943601" cy="5308600"/>
          </a:xfrm>
          <a:prstGeom prst="rect">
            <a:avLst/>
          </a:prstGeom>
          <a:noFill/>
          <a:ln>
            <a:noFill/>
          </a:ln>
        </p:spPr>
        <p:txBody>
          <a:bodyPr spcFirstLastPara="1" wrap="square" lIns="91425" tIns="45700" rIns="91425" bIns="45700" numCol="1" anchor="ctr"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79" name="Google Shape;79;p10"/>
          <p:cNvSpPr txBox="1">
            <a:spLocks noGrp="1"/>
          </p:cNvSpPr>
          <p:nvPr>
            <p:ph type="body" idx="2"/>
          </p:nvPr>
        </p:nvSpPr>
        <p:spPr>
          <a:xfrm>
            <a:off x="7085012" y="2209799"/>
            <a:ext cx="3657600" cy="2091267"/>
          </a:xfrm>
          <a:prstGeom prst="rect">
            <a:avLst/>
          </a:prstGeom>
          <a:noFill/>
          <a:ln>
            <a:noFill/>
          </a:ln>
        </p:spPr>
        <p:txBody>
          <a:bodyPr spcFirstLastPara="1" wrap="square" lIns="91425" tIns="45700" rIns="91425" bIns="45700" numCol="1" anchor="t" anchorCtr="0">
            <a:noAutofit/>
          </a:bodyPr>
          <a:lstStyle>
            <a:lvl1pPr marL="457200" lvl="0" indent="-228600" algn="l">
              <a:spcBef>
                <a:spcPts val="320"/>
              </a:spcBef>
              <a:spcAft>
                <a:spcPts val="0"/>
              </a:spcAft>
              <a:buSzPts val="1280"/>
              <a:buNone/>
              <a:defRPr sz="1600"/>
            </a:lvl1pPr>
            <a:lvl2pPr marL="914400" lvl="1" indent="-228600" algn="l">
              <a:spcBef>
                <a:spcPts val="600"/>
              </a:spcBef>
              <a:spcAft>
                <a:spcPts val="0"/>
              </a:spcAft>
              <a:buSzPts val="960"/>
              <a:buNone/>
              <a:defRPr sz="1200"/>
            </a:lvl2pPr>
            <a:lvl3pPr marL="1371600" lvl="2" indent="-228600" algn="l">
              <a:spcBef>
                <a:spcPts val="600"/>
              </a:spcBef>
              <a:spcAft>
                <a:spcPts val="0"/>
              </a:spcAft>
              <a:buSzPts val="800"/>
              <a:buNone/>
              <a:defRPr sz="1000"/>
            </a:lvl3pPr>
            <a:lvl4pPr marL="1828800" lvl="3" indent="-228600" algn="l">
              <a:spcBef>
                <a:spcPts val="600"/>
              </a:spcBef>
              <a:spcAft>
                <a:spcPts val="0"/>
              </a:spcAft>
              <a:buSzPts val="720"/>
              <a:buNone/>
              <a:defRPr sz="900"/>
            </a:lvl4pPr>
            <a:lvl5pPr marL="2286000" lvl="4" indent="-228600" algn="l">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600"/>
              </a:spcAft>
              <a:buSzPts val="720"/>
              <a:buNone/>
              <a:defRPr sz="900"/>
            </a:lvl9pPr>
          </a:lstStyle>
          <a:p>
            <a:endParaRPr/>
          </a:p>
        </p:txBody>
      </p:sp>
      <p:sp>
        <p:nvSpPr>
          <p:cNvPr id="80" name="Google Shape;80;p10"/>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9206969" y="2963333"/>
            <a:ext cx="2981859" cy="3208867"/>
            <a:chOff x="9206969" y="2963333"/>
            <a:chExt cx="2981859" cy="3208867"/>
          </a:xfrm>
        </p:grpSpPr>
        <p:cxnSp>
          <p:nvCxnSpPr>
            <p:cNvPr id="11" name="Google Shape;11;p1"/>
            <p:cNvCxnSpPr/>
            <p:nvPr/>
          </p:nvCxnSpPr>
          <p:spPr>
            <a:xfrm flipH="1">
              <a:off x="11276012" y="2963333"/>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12" name="Google Shape;12;p1"/>
            <p:cNvCxnSpPr/>
            <p:nvPr/>
          </p:nvCxnSpPr>
          <p:spPr>
            <a:xfrm flipH="1">
              <a:off x="9206969" y="3190344"/>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13" name="Google Shape;13;p1"/>
            <p:cNvCxnSpPr/>
            <p:nvPr/>
          </p:nvCxnSpPr>
          <p:spPr>
            <a:xfrm flipH="1">
              <a:off x="10292292" y="3285067"/>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14" name="Google Shape;14;p1"/>
            <p:cNvCxnSpPr/>
            <p:nvPr/>
          </p:nvCxnSpPr>
          <p:spPr>
            <a:xfrm flipH="1">
              <a:off x="10443103" y="3131080"/>
              <a:ext cx="1745722" cy="1745720"/>
            </a:xfrm>
            <a:prstGeom prst="straightConnector1">
              <a:avLst/>
            </a:prstGeom>
            <a:noFill/>
            <a:ln w="28575" cap="flat" cmpd="sng">
              <a:solidFill>
                <a:schemeClr val="lt1"/>
              </a:solidFill>
              <a:prstDash val="solid"/>
              <a:round/>
              <a:headEnd type="none" w="sm" len="sm"/>
              <a:tailEnd type="none" w="sm" len="sm"/>
            </a:ln>
          </p:spPr>
        </p:cxnSp>
        <p:cxnSp>
          <p:nvCxnSpPr>
            <p:cNvPr id="15" name="Google Shape;15;p1"/>
            <p:cNvCxnSpPr/>
            <p:nvPr/>
          </p:nvCxnSpPr>
          <p:spPr>
            <a:xfrm flipH="1">
              <a:off x="10918826" y="3683001"/>
              <a:ext cx="1270001" cy="1269999"/>
            </a:xfrm>
            <a:prstGeom prst="straightConnector1">
              <a:avLst/>
            </a:prstGeom>
            <a:noFill/>
            <a:ln w="28575" cap="flat" cmpd="sng">
              <a:solidFill>
                <a:schemeClr val="lt1"/>
              </a:solidFill>
              <a:prstDash val="solid"/>
              <a:round/>
              <a:headEnd type="none" w="sm" len="sm"/>
              <a:tailEnd type="none" w="sm" len="sm"/>
            </a:ln>
          </p:spPr>
        </p:cxnSp>
      </p:grpSp>
      <p:sp>
        <p:nvSpPr>
          <p:cNvPr id="16" name="Google Shape;16;p1"/>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numCol="1" anchor="ctr" anchorCtr="0">
            <a:noAutofit/>
          </a:bodyPr>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7" name="Google Shape;17;p1"/>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numCol="1" anchor="ctr" anchorCtr="0">
            <a:noAutofit/>
          </a:bodyPr>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8" name="Google Shape;18;p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numCol="1" anchor="t" anchorCtr="0">
            <a:noAutofit/>
          </a:bodyPr>
          <a:lstStyle>
            <a:lvl1pPr marR="0" lvl="0" algn="r" rtl="0">
              <a:spcBef>
                <a:spcPts val="0"/>
              </a:spcBef>
              <a:spcAft>
                <a:spcPts val="0"/>
              </a:spcAft>
              <a:buSzPts val="1400"/>
              <a:buNone/>
              <a:defRPr sz="10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numCol="1" anchor="t" anchorCtr="0">
            <a:noAutofit/>
          </a:bodyPr>
          <a:lstStyle>
            <a:lvl1pPr marR="0" lvl="0" algn="l" rtl="0">
              <a:spcBef>
                <a:spcPts val="0"/>
              </a:spcBef>
              <a:spcAft>
                <a:spcPts val="0"/>
              </a:spcAft>
              <a:buSzPts val="1400"/>
              <a:buNone/>
              <a:defRPr sz="10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numCol="1" anchor="b" anchorCtr="0">
            <a:noAutofit/>
          </a:bodyPr>
          <a:lstStyle>
            <a:lvl1pPr marL="0" marR="0" lvl="0" indent="0" algn="r" rtl="0">
              <a:spcBef>
                <a:spcPts val="0"/>
              </a:spcBef>
              <a:buNone/>
              <a:defRPr sz="3200" b="0" i="0" u="none" strike="noStrike" cap="none">
                <a:solidFill>
                  <a:srgbClr val="09304A"/>
                </a:solidFill>
                <a:latin typeface="Century Gothic"/>
                <a:ea typeface="Century Gothic"/>
                <a:cs typeface="Century Gothic"/>
                <a:sym typeface="Century Gothic"/>
              </a:defRPr>
            </a:lvl1pPr>
            <a:lvl2pPr marL="0" marR="0" lvl="1" indent="0" algn="r" rtl="0">
              <a:spcBef>
                <a:spcPts val="0"/>
              </a:spcBef>
              <a:buNone/>
              <a:defRPr sz="3200" b="0" i="0" u="none" strike="noStrike" cap="none">
                <a:solidFill>
                  <a:srgbClr val="09304A"/>
                </a:solidFill>
                <a:latin typeface="Century Gothic"/>
                <a:ea typeface="Century Gothic"/>
                <a:cs typeface="Century Gothic"/>
                <a:sym typeface="Century Gothic"/>
              </a:defRPr>
            </a:lvl2pPr>
            <a:lvl3pPr marL="0" marR="0" lvl="2" indent="0" algn="r" rtl="0">
              <a:spcBef>
                <a:spcPts val="0"/>
              </a:spcBef>
              <a:buNone/>
              <a:defRPr sz="3200" b="0" i="0" u="none" strike="noStrike" cap="none">
                <a:solidFill>
                  <a:srgbClr val="09304A"/>
                </a:solidFill>
                <a:latin typeface="Century Gothic"/>
                <a:ea typeface="Century Gothic"/>
                <a:cs typeface="Century Gothic"/>
                <a:sym typeface="Century Gothic"/>
              </a:defRPr>
            </a:lvl3pPr>
            <a:lvl4pPr marL="0" marR="0" lvl="3" indent="0" algn="r" rtl="0">
              <a:spcBef>
                <a:spcPts val="0"/>
              </a:spcBef>
              <a:buNone/>
              <a:defRPr sz="3200" b="0" i="0" u="none" strike="noStrike" cap="none">
                <a:solidFill>
                  <a:srgbClr val="09304A"/>
                </a:solidFill>
                <a:latin typeface="Century Gothic"/>
                <a:ea typeface="Century Gothic"/>
                <a:cs typeface="Century Gothic"/>
                <a:sym typeface="Century Gothic"/>
              </a:defRPr>
            </a:lvl4pPr>
            <a:lvl5pPr marL="0" marR="0" lvl="4" indent="0" algn="r" rtl="0">
              <a:spcBef>
                <a:spcPts val="0"/>
              </a:spcBef>
              <a:buNone/>
              <a:defRPr sz="3200" b="0" i="0" u="none" strike="noStrike" cap="none">
                <a:solidFill>
                  <a:srgbClr val="09304A"/>
                </a:solidFill>
                <a:latin typeface="Century Gothic"/>
                <a:ea typeface="Century Gothic"/>
                <a:cs typeface="Century Gothic"/>
                <a:sym typeface="Century Gothic"/>
              </a:defRPr>
            </a:lvl5pPr>
            <a:lvl6pPr marL="0" marR="0" lvl="5" indent="0" algn="r" rtl="0">
              <a:spcBef>
                <a:spcPts val="0"/>
              </a:spcBef>
              <a:buNone/>
              <a:defRPr sz="3200" b="0" i="0" u="none" strike="noStrike" cap="none">
                <a:solidFill>
                  <a:srgbClr val="09304A"/>
                </a:solidFill>
                <a:latin typeface="Century Gothic"/>
                <a:ea typeface="Century Gothic"/>
                <a:cs typeface="Century Gothic"/>
                <a:sym typeface="Century Gothic"/>
              </a:defRPr>
            </a:lvl6pPr>
            <a:lvl7pPr marL="0" marR="0" lvl="6" indent="0" algn="r" rtl="0">
              <a:spcBef>
                <a:spcPts val="0"/>
              </a:spcBef>
              <a:buNone/>
              <a:defRPr sz="3200" b="0" i="0" u="none" strike="noStrike" cap="none">
                <a:solidFill>
                  <a:srgbClr val="09304A"/>
                </a:solidFill>
                <a:latin typeface="Century Gothic"/>
                <a:ea typeface="Century Gothic"/>
                <a:cs typeface="Century Gothic"/>
                <a:sym typeface="Century Gothic"/>
              </a:defRPr>
            </a:lvl7pPr>
            <a:lvl8pPr marL="0" marR="0" lvl="7" indent="0" algn="r" rtl="0">
              <a:spcBef>
                <a:spcPts val="0"/>
              </a:spcBef>
              <a:buNone/>
              <a:defRPr sz="3200" b="0" i="0" u="none" strike="noStrike" cap="none">
                <a:solidFill>
                  <a:srgbClr val="09304A"/>
                </a:solidFill>
                <a:latin typeface="Century Gothic"/>
                <a:ea typeface="Century Gothic"/>
                <a:cs typeface="Century Gothic"/>
                <a:sym typeface="Century Gothic"/>
              </a:defRPr>
            </a:lvl8pPr>
            <a:lvl9pPr marL="0" marR="0" lvl="8" indent="0" algn="r" rtl="0">
              <a:spcBef>
                <a:spcPts val="0"/>
              </a:spcBef>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seaveyhealthcareconsulting.com/"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3.jp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97.jpg"/><Relationship Id="rId4" Type="http://schemas.openxmlformats.org/officeDocument/2006/relationships/image" Target="../media/image96.jpg"/></Relationships>
</file>

<file path=ppt/slides/_rels/slide7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04.jpg"/></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45C31A9-A3F2-A342-9AF4-BC583AAEEEAB}"/>
              </a:ext>
            </a:extLst>
          </p:cNvPr>
          <p:cNvSpPr>
            <a:spLocks noGrp="1"/>
          </p:cNvSpPr>
          <p:nvPr>
            <p:ph type="body" idx="1"/>
          </p:nvPr>
        </p:nvSpPr>
        <p:spPr>
          <a:xfrm>
            <a:off x="192762" y="278601"/>
            <a:ext cx="10898357" cy="1498600"/>
          </a:xfrm>
        </p:spPr>
        <p:txBody>
          <a:bodyPr/>
          <a:lstStyle/>
          <a:p>
            <a:pPr algn="ctr"/>
            <a:r>
              <a:rPr lang="en-US" sz="4000" b="1">
                <a:solidFill>
                  <a:schemeClr val="bg1"/>
                </a:solidFill>
              </a:rPr>
              <a:t>Assessment &amp; Enhancment of the </a:t>
            </a:r>
          </a:p>
          <a:p>
            <a:pPr algn="ctr"/>
            <a:r>
              <a:rPr lang="en-US" sz="4000" b="1">
                <a:solidFill>
                  <a:schemeClr val="bg1"/>
                </a:solidFill>
              </a:rPr>
              <a:t>CSSD 2019 and Beyond</a:t>
            </a:r>
          </a:p>
        </p:txBody>
      </p:sp>
      <p:pic>
        <p:nvPicPr>
          <p:cNvPr id="2" name="Picture 1">
            <a:extLst>
              <a:ext uri="{FF2B5EF4-FFF2-40B4-BE49-F238E27FC236}">
                <a16:creationId xmlns:a16="http://schemas.microsoft.com/office/drawing/2014/main" xmlns="" id="{FC932DF5-C639-A54C-A8B8-3277526D2A32}"/>
              </a:ext>
            </a:extLst>
          </p:cNvPr>
          <p:cNvPicPr>
            <a:picLocks noChangeAspect="1"/>
          </p:cNvPicPr>
          <p:nvPr/>
        </p:nvPicPr>
        <p:blipFill>
          <a:blip r:embed="rId2"/>
          <a:stretch>
            <a:fillRect/>
          </a:stretch>
        </p:blipFill>
        <p:spPr>
          <a:xfrm>
            <a:off x="108586" y="2165448"/>
            <a:ext cx="7475639" cy="4526515"/>
          </a:xfrm>
          <a:prstGeom prst="rect">
            <a:avLst/>
          </a:prstGeom>
        </p:spPr>
      </p:pic>
      <p:pic>
        <p:nvPicPr>
          <p:cNvPr id="4" name="Picture 4">
            <a:extLst>
              <a:ext uri="{FF2B5EF4-FFF2-40B4-BE49-F238E27FC236}">
                <a16:creationId xmlns:a16="http://schemas.microsoft.com/office/drawing/2014/main" xmlns="" id="{1144995B-DD1F-A649-B87E-2A1831118C95}"/>
              </a:ext>
            </a:extLst>
          </p:cNvPr>
          <p:cNvPicPr>
            <a:picLocks noChangeAspect="1"/>
          </p:cNvPicPr>
          <p:nvPr/>
        </p:nvPicPr>
        <p:blipFill>
          <a:blip r:embed="rId3"/>
          <a:stretch>
            <a:fillRect/>
          </a:stretch>
        </p:blipFill>
        <p:spPr>
          <a:xfrm>
            <a:off x="8341806" y="2165448"/>
            <a:ext cx="3850194" cy="4526515"/>
          </a:xfrm>
          <a:prstGeom prst="rect">
            <a:avLst/>
          </a:prstGeom>
        </p:spPr>
      </p:pic>
    </p:spTree>
    <p:extLst>
      <p:ext uri="{BB962C8B-B14F-4D97-AF65-F5344CB8AC3E}">
        <p14:creationId xmlns:p14="http://schemas.microsoft.com/office/powerpoint/2010/main" val="981348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5"/>
          <p:cNvPicPr preferRelativeResize="0"/>
          <p:nvPr/>
        </p:nvPicPr>
        <p:blipFill>
          <a:blip r:embed="rId3">
            <a:alphaModFix/>
          </a:blip>
          <a:stretch>
            <a:fillRect/>
          </a:stretch>
        </p:blipFill>
        <p:spPr>
          <a:xfrm>
            <a:off x="152401" y="152401"/>
            <a:ext cx="5680551" cy="5260775"/>
          </a:xfrm>
          <a:prstGeom prst="rect">
            <a:avLst/>
          </a:prstGeom>
          <a:noFill/>
          <a:ln>
            <a:noFill/>
          </a:ln>
        </p:spPr>
      </p:pic>
      <p:pic>
        <p:nvPicPr>
          <p:cNvPr id="215" name="Google Shape;215;p35"/>
          <p:cNvPicPr preferRelativeResize="0"/>
          <p:nvPr/>
        </p:nvPicPr>
        <p:blipFill>
          <a:blip r:embed="rId4">
            <a:alphaModFix/>
          </a:blip>
          <a:stretch>
            <a:fillRect/>
          </a:stretch>
        </p:blipFill>
        <p:spPr>
          <a:xfrm>
            <a:off x="6523800" y="285752"/>
            <a:ext cx="5288549" cy="5127425"/>
          </a:xfrm>
          <a:prstGeom prst="rect">
            <a:avLst/>
          </a:prstGeom>
          <a:noFill/>
          <a:ln>
            <a:noFill/>
          </a:ln>
        </p:spPr>
      </p:pic>
      <p:sp>
        <p:nvSpPr>
          <p:cNvPr id="216" name="Google Shape;216;p35"/>
          <p:cNvSpPr txBox="1"/>
          <p:nvPr/>
        </p:nvSpPr>
        <p:spPr>
          <a:xfrm>
            <a:off x="634551" y="5754875"/>
            <a:ext cx="10250400" cy="830000"/>
          </a:xfrm>
          <a:prstGeom prst="rect">
            <a:avLst/>
          </a:prstGeom>
          <a:noFill/>
          <a:ln>
            <a:noFill/>
          </a:ln>
        </p:spPr>
        <p:txBody>
          <a:bodyPr spcFirstLastPara="1" wrap="square" lIns="91433" tIns="91433" rIns="91433" bIns="91433"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altLang="en" sz="2400" b="1"/>
              <a:t>Ball in the wall monitors. Hundreds of dollars plus install cost is best practice</a:t>
            </a:r>
            <a:endParaRPr sz="2400" b="1"/>
          </a:p>
        </p:txBody>
      </p:sp>
    </p:spTree>
    <p:extLst>
      <p:ext uri="{BB962C8B-B14F-4D97-AF65-F5344CB8AC3E}">
        <p14:creationId xmlns:p14="http://schemas.microsoft.com/office/powerpoint/2010/main" val="478706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subTitle" idx="1"/>
          </p:nvPr>
        </p:nvSpPr>
        <p:spPr>
          <a:xfrm>
            <a:off x="177900" y="1000625"/>
            <a:ext cx="6059100" cy="5369100"/>
          </a:xfrm>
          <a:prstGeom prst="rect">
            <a:avLst/>
          </a:prstGeom>
        </p:spPr>
        <p:txBody>
          <a:bodyPr spcFirstLastPara="1" wrap="square" lIns="91425" tIns="45700" rIns="91425" bIns="45700" numCol="1" anchor="t" anchorCtr="0">
            <a:noAutofit/>
          </a:bodyPr>
          <a:lstStyle/>
          <a:p>
            <a:pPr marL="0" lvl="0" indent="0" algn="ctr" rtl="0">
              <a:spcBef>
                <a:spcPts val="420"/>
              </a:spcBef>
              <a:spcAft>
                <a:spcPts val="600"/>
              </a:spcAft>
              <a:buNone/>
            </a:pPr>
            <a:r>
              <a:rPr lang="en-US" sz="6000" b="1">
                <a:solidFill>
                  <a:srgbClr val="FFFFFF"/>
                </a:solidFill>
              </a:rPr>
              <a:t>Any door should have a window for staff safety </a:t>
            </a:r>
            <a:endParaRPr sz="6000" b="1">
              <a:solidFill>
                <a:srgbClr val="FFFFFF"/>
              </a:solidFill>
            </a:endParaRPr>
          </a:p>
        </p:txBody>
      </p:sp>
      <p:pic>
        <p:nvPicPr>
          <p:cNvPr id="184" name="Google Shape;184;p25"/>
          <p:cNvPicPr preferRelativeResize="0"/>
          <p:nvPr/>
        </p:nvPicPr>
        <p:blipFill>
          <a:blip r:embed="rId3">
            <a:alphaModFix/>
          </a:blip>
          <a:stretch>
            <a:fillRect/>
          </a:stretch>
        </p:blipFill>
        <p:spPr>
          <a:xfrm>
            <a:off x="6578700" y="244050"/>
            <a:ext cx="5442451" cy="66139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135575" y="172150"/>
            <a:ext cx="11763600" cy="1507200"/>
          </a:xfrm>
          <a:prstGeom prst="rect">
            <a:avLst/>
          </a:prstGeom>
        </p:spPr>
        <p:txBody>
          <a:bodyPr spcFirstLastPara="1" wrap="square" lIns="91425" tIns="45700" rIns="91425" bIns="45700" numCol="1" anchor="ctr" anchorCtr="0">
            <a:noAutofit/>
          </a:bodyPr>
          <a:lstStyle/>
          <a:p>
            <a:pPr marL="0" lvl="0" indent="0" algn="ctr" rtl="0">
              <a:spcBef>
                <a:spcPts val="0"/>
              </a:spcBef>
              <a:spcAft>
                <a:spcPts val="0"/>
              </a:spcAft>
              <a:buNone/>
            </a:pPr>
            <a:r>
              <a:rPr lang="en-US" sz="4800" b="1"/>
              <a:t>Ensure plugs in decontam or wet areas are GFI protected </a:t>
            </a:r>
            <a:endParaRPr sz="4800" b="1"/>
          </a:p>
        </p:txBody>
      </p:sp>
      <p:pic>
        <p:nvPicPr>
          <p:cNvPr id="191" name="Google Shape;191;p26"/>
          <p:cNvPicPr preferRelativeResize="0"/>
          <p:nvPr/>
        </p:nvPicPr>
        <p:blipFill>
          <a:blip r:embed="rId3">
            <a:alphaModFix/>
          </a:blip>
          <a:stretch>
            <a:fillRect/>
          </a:stretch>
        </p:blipFill>
        <p:spPr>
          <a:xfrm>
            <a:off x="2380900" y="1679350"/>
            <a:ext cx="7761024" cy="49391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0710C3D-0467-7B42-9A8D-1F1753EE938A}"/>
              </a:ext>
            </a:extLst>
          </p:cNvPr>
          <p:cNvSpPr txBox="1"/>
          <p:nvPr/>
        </p:nvSpPr>
        <p:spPr>
          <a:xfrm>
            <a:off x="1843447" y="116751"/>
            <a:ext cx="9234068" cy="1200329"/>
          </a:xfrm>
          <a:prstGeom prst="rect">
            <a:avLst/>
          </a:prstGeom>
          <a:noFill/>
        </p:spPr>
        <p:txBody>
          <a:bodyPr wrap="square" rtlCol="0">
            <a:spAutoFit/>
          </a:bodyPr>
          <a:lstStyle/>
          <a:p>
            <a:pPr algn="l"/>
            <a:r>
              <a:rPr lang="en-US" sz="7200" b="1"/>
              <a:t>STEAM QUALITY</a:t>
            </a:r>
          </a:p>
        </p:txBody>
      </p:sp>
      <p:pic>
        <p:nvPicPr>
          <p:cNvPr id="3" name="Picture 3">
            <a:extLst>
              <a:ext uri="{FF2B5EF4-FFF2-40B4-BE49-F238E27FC236}">
                <a16:creationId xmlns:a16="http://schemas.microsoft.com/office/drawing/2014/main" xmlns="" id="{2F8FED2F-4F4B-3D43-8D9B-4A67E9E912EB}"/>
              </a:ext>
            </a:extLst>
          </p:cNvPr>
          <p:cNvPicPr>
            <a:picLocks noChangeAspect="1"/>
          </p:cNvPicPr>
          <p:nvPr/>
        </p:nvPicPr>
        <p:blipFill>
          <a:blip r:embed="rId2"/>
          <a:stretch>
            <a:fillRect/>
          </a:stretch>
        </p:blipFill>
        <p:spPr>
          <a:xfrm>
            <a:off x="328286" y="1664888"/>
            <a:ext cx="6902402" cy="4961246"/>
          </a:xfrm>
          <a:prstGeom prst="rect">
            <a:avLst/>
          </a:prstGeom>
        </p:spPr>
      </p:pic>
      <p:pic>
        <p:nvPicPr>
          <p:cNvPr id="5" name="Picture 5">
            <a:extLst>
              <a:ext uri="{FF2B5EF4-FFF2-40B4-BE49-F238E27FC236}">
                <a16:creationId xmlns:a16="http://schemas.microsoft.com/office/drawing/2014/main" xmlns="" id="{A295F9E6-059B-F945-AEED-5B6237AFB2A7}"/>
              </a:ext>
            </a:extLst>
          </p:cNvPr>
          <p:cNvPicPr>
            <a:picLocks noChangeAspect="1"/>
          </p:cNvPicPr>
          <p:nvPr/>
        </p:nvPicPr>
        <p:blipFill>
          <a:blip r:embed="rId3"/>
          <a:stretch>
            <a:fillRect/>
          </a:stretch>
        </p:blipFill>
        <p:spPr>
          <a:xfrm>
            <a:off x="8055608" y="3457303"/>
            <a:ext cx="3903633" cy="3168831"/>
          </a:xfrm>
          <a:prstGeom prst="rect">
            <a:avLst/>
          </a:prstGeom>
        </p:spPr>
      </p:pic>
    </p:spTree>
    <p:extLst>
      <p:ext uri="{BB962C8B-B14F-4D97-AF65-F5344CB8AC3E}">
        <p14:creationId xmlns:p14="http://schemas.microsoft.com/office/powerpoint/2010/main" val="634643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109"/>
          <p:cNvPicPr preferRelativeResize="0"/>
          <p:nvPr/>
        </p:nvPicPr>
        <p:blipFill>
          <a:blip r:embed="rId3">
            <a:alphaModFix/>
          </a:blip>
          <a:stretch>
            <a:fillRect/>
          </a:stretch>
        </p:blipFill>
        <p:spPr>
          <a:xfrm>
            <a:off x="233925" y="111625"/>
            <a:ext cx="11802125" cy="6604600"/>
          </a:xfrm>
          <a:prstGeom prst="rect">
            <a:avLst/>
          </a:prstGeom>
          <a:noFill/>
          <a:ln>
            <a:noFill/>
          </a:ln>
        </p:spPr>
      </p:pic>
      <p:sp>
        <p:nvSpPr>
          <p:cNvPr id="800" name="Google Shape;800;p109"/>
          <p:cNvSpPr txBox="1"/>
          <p:nvPr/>
        </p:nvSpPr>
        <p:spPr>
          <a:xfrm>
            <a:off x="375675" y="106325"/>
            <a:ext cx="3756900" cy="655800"/>
          </a:xfrm>
          <a:prstGeom prst="rect">
            <a:avLst/>
          </a:prstGeom>
          <a:noFill/>
          <a:ln>
            <a:noFill/>
          </a:ln>
        </p:spPr>
        <p:txBody>
          <a:bodyPr spcFirstLastPara="1" wrap="square" lIns="91425" tIns="91425" rIns="91425" bIns="91425" numCol="1" anchor="t" anchorCtr="0">
            <a:noAutofit/>
          </a:bodyPr>
          <a:lstStyle/>
          <a:p>
            <a:pPr marL="0" lvl="0" indent="0" algn="l" rtl="0">
              <a:spcBef>
                <a:spcPts val="0"/>
              </a:spcBef>
              <a:spcAft>
                <a:spcPts val="0"/>
              </a:spcAft>
              <a:buNone/>
            </a:pPr>
            <a:r>
              <a:rPr lang="en-US" sz="3000" b="1">
                <a:latin typeface="Century Gothic"/>
                <a:ea typeface="Century Gothic"/>
                <a:cs typeface="Century Gothic"/>
                <a:sym typeface="Century Gothic"/>
              </a:rPr>
              <a:t>WETPACKS</a:t>
            </a:r>
            <a:endParaRPr sz="3000" b="1">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p110"/>
          <p:cNvPicPr preferRelativeResize="0"/>
          <p:nvPr/>
        </p:nvPicPr>
        <p:blipFill>
          <a:blip r:embed="rId3">
            <a:alphaModFix/>
          </a:blip>
          <a:stretch>
            <a:fillRect/>
          </a:stretch>
        </p:blipFill>
        <p:spPr>
          <a:xfrm>
            <a:off x="152400" y="152400"/>
            <a:ext cx="11855200" cy="6554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111"/>
          <p:cNvPicPr preferRelativeResize="0"/>
          <p:nvPr/>
        </p:nvPicPr>
        <p:blipFill>
          <a:blip r:embed="rId3">
            <a:alphaModFix/>
          </a:blip>
          <a:stretch>
            <a:fillRect/>
          </a:stretch>
        </p:blipFill>
        <p:spPr>
          <a:xfrm>
            <a:off x="152400" y="152400"/>
            <a:ext cx="11537924" cy="6529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112"/>
          <p:cNvPicPr preferRelativeResize="0"/>
          <p:nvPr/>
        </p:nvPicPr>
        <p:blipFill>
          <a:blip r:embed="rId3">
            <a:alphaModFix/>
          </a:blip>
          <a:stretch>
            <a:fillRect/>
          </a:stretch>
        </p:blipFill>
        <p:spPr>
          <a:xfrm>
            <a:off x="303031" y="1254217"/>
            <a:ext cx="11801425" cy="5479833"/>
          </a:xfrm>
          <a:prstGeom prst="rect">
            <a:avLst/>
          </a:prstGeom>
          <a:noFill/>
          <a:ln>
            <a:noFill/>
          </a:ln>
        </p:spPr>
      </p:pic>
      <p:sp>
        <p:nvSpPr>
          <p:cNvPr id="819" name="Google Shape;819;p112"/>
          <p:cNvSpPr txBox="1"/>
          <p:nvPr/>
        </p:nvSpPr>
        <p:spPr>
          <a:xfrm>
            <a:off x="436377" y="123950"/>
            <a:ext cx="10614900" cy="13290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3000" b="1">
                <a:solidFill>
                  <a:srgbClr val="FFFFFF"/>
                </a:solidFill>
                <a:latin typeface="Century Gothic"/>
                <a:ea typeface="Century Gothic"/>
                <a:cs typeface="Century Gothic"/>
                <a:sym typeface="Century Gothic"/>
              </a:rPr>
              <a:t>David Jagrosse Consulting LLC can have review done by Dr Jonathan Wilder </a:t>
            </a:r>
            <a:endParaRPr sz="3000" b="1">
              <a:solidFill>
                <a:srgbClr val="FFFFFF"/>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BD5D27E7-D8D6-C749-80EB-A8C9197E4016}"/>
              </a:ext>
            </a:extLst>
          </p:cNvPr>
          <p:cNvPicPr>
            <a:picLocks noChangeAspect="1"/>
          </p:cNvPicPr>
          <p:nvPr/>
        </p:nvPicPr>
        <p:blipFill>
          <a:blip r:embed="rId2"/>
          <a:stretch>
            <a:fillRect/>
          </a:stretch>
        </p:blipFill>
        <p:spPr>
          <a:xfrm>
            <a:off x="35354" y="45139"/>
            <a:ext cx="12121291" cy="6767722"/>
          </a:xfrm>
          <a:prstGeom prst="rect">
            <a:avLst/>
          </a:prstGeom>
        </p:spPr>
      </p:pic>
      <p:sp>
        <p:nvSpPr>
          <p:cNvPr id="2" name="Arrow: Striped Right 1">
            <a:extLst>
              <a:ext uri="{FF2B5EF4-FFF2-40B4-BE49-F238E27FC236}">
                <a16:creationId xmlns:a16="http://schemas.microsoft.com/office/drawing/2014/main" xmlns="" id="{F89791E1-4902-2748-BEAE-214781FE4335}"/>
              </a:ext>
            </a:extLst>
          </p:cNvPr>
          <p:cNvSpPr/>
          <p:nvPr/>
        </p:nvSpPr>
        <p:spPr>
          <a:xfrm rot="20190802">
            <a:off x="543174" y="1914799"/>
            <a:ext cx="2740437" cy="96926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Resume building!</a:t>
            </a:r>
          </a:p>
        </p:txBody>
      </p:sp>
      <p:sp>
        <p:nvSpPr>
          <p:cNvPr id="3" name="Arrow: Striped Right 2">
            <a:extLst>
              <a:ext uri="{FF2B5EF4-FFF2-40B4-BE49-F238E27FC236}">
                <a16:creationId xmlns:a16="http://schemas.microsoft.com/office/drawing/2014/main" xmlns="" id="{B15C57FD-D920-A942-8137-DEAFFDAEF464}"/>
              </a:ext>
            </a:extLst>
          </p:cNvPr>
          <p:cNvSpPr/>
          <p:nvPr/>
        </p:nvSpPr>
        <p:spPr>
          <a:xfrm rot="20190802">
            <a:off x="79624" y="5167058"/>
            <a:ext cx="2740437" cy="96926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IFUs!</a:t>
            </a:r>
          </a:p>
        </p:txBody>
      </p:sp>
    </p:spTree>
    <p:extLst>
      <p:ext uri="{BB962C8B-B14F-4D97-AF65-F5344CB8AC3E}">
        <p14:creationId xmlns:p14="http://schemas.microsoft.com/office/powerpoint/2010/main" val="2588736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B76164-5CB2-A246-8D35-748D259BBEE7}"/>
              </a:ext>
            </a:extLst>
          </p:cNvPr>
          <p:cNvSpPr>
            <a:spLocks noGrp="1"/>
          </p:cNvSpPr>
          <p:nvPr>
            <p:ph type="title"/>
          </p:nvPr>
        </p:nvSpPr>
        <p:spPr>
          <a:xfrm>
            <a:off x="987733" y="-864759"/>
            <a:ext cx="10469062" cy="2281600"/>
          </a:xfrm>
        </p:spPr>
        <p:txBody>
          <a:bodyPr/>
          <a:lstStyle/>
          <a:p>
            <a:pPr algn="ctr"/>
            <a:r>
              <a:rPr lang="en-US" sz="4000" b="1">
                <a:solidFill>
                  <a:schemeClr val="bg1"/>
                </a:solidFill>
              </a:rPr>
              <a:t>DON’T BECOME A TRAINING FACTORY FOR THE HOSPITAL UP THE STREET!!!</a:t>
            </a:r>
          </a:p>
        </p:txBody>
      </p:sp>
      <p:pic>
        <p:nvPicPr>
          <p:cNvPr id="4" name="Picture 4">
            <a:extLst>
              <a:ext uri="{FF2B5EF4-FFF2-40B4-BE49-F238E27FC236}">
                <a16:creationId xmlns:a16="http://schemas.microsoft.com/office/drawing/2014/main" xmlns="" id="{69BD84B4-771E-2F44-90E4-C801C3AC66DC}"/>
              </a:ext>
            </a:extLst>
          </p:cNvPr>
          <p:cNvPicPr>
            <a:picLocks noChangeAspect="1"/>
          </p:cNvPicPr>
          <p:nvPr/>
        </p:nvPicPr>
        <p:blipFill>
          <a:blip r:embed="rId2"/>
          <a:stretch>
            <a:fillRect/>
          </a:stretch>
        </p:blipFill>
        <p:spPr>
          <a:xfrm>
            <a:off x="247372" y="2254833"/>
            <a:ext cx="3375443" cy="3889924"/>
          </a:xfrm>
          <a:prstGeom prst="rect">
            <a:avLst/>
          </a:prstGeom>
        </p:spPr>
      </p:pic>
      <p:pic>
        <p:nvPicPr>
          <p:cNvPr id="6" name="Picture 6">
            <a:extLst>
              <a:ext uri="{FF2B5EF4-FFF2-40B4-BE49-F238E27FC236}">
                <a16:creationId xmlns:a16="http://schemas.microsoft.com/office/drawing/2014/main" xmlns="" id="{C762CF67-C5B1-004A-B829-1C45F0C60D40}"/>
              </a:ext>
            </a:extLst>
          </p:cNvPr>
          <p:cNvPicPr>
            <a:picLocks noChangeAspect="1"/>
          </p:cNvPicPr>
          <p:nvPr/>
        </p:nvPicPr>
        <p:blipFill>
          <a:blip r:embed="rId3"/>
          <a:stretch>
            <a:fillRect/>
          </a:stretch>
        </p:blipFill>
        <p:spPr>
          <a:xfrm>
            <a:off x="8182924" y="2254833"/>
            <a:ext cx="3810000" cy="3889924"/>
          </a:xfrm>
          <a:prstGeom prst="rect">
            <a:avLst/>
          </a:prstGeom>
        </p:spPr>
      </p:pic>
      <p:pic>
        <p:nvPicPr>
          <p:cNvPr id="8" name="Picture 8">
            <a:extLst>
              <a:ext uri="{FF2B5EF4-FFF2-40B4-BE49-F238E27FC236}">
                <a16:creationId xmlns:a16="http://schemas.microsoft.com/office/drawing/2014/main" xmlns="" id="{E4BF0E73-D208-2944-AFB2-76157CEC8356}"/>
              </a:ext>
            </a:extLst>
          </p:cNvPr>
          <p:cNvPicPr>
            <a:picLocks noChangeAspect="1"/>
          </p:cNvPicPr>
          <p:nvPr/>
        </p:nvPicPr>
        <p:blipFill>
          <a:blip r:embed="rId4"/>
          <a:stretch>
            <a:fillRect/>
          </a:stretch>
        </p:blipFill>
        <p:spPr>
          <a:xfrm>
            <a:off x="3804739" y="1884395"/>
            <a:ext cx="4196261" cy="4630800"/>
          </a:xfrm>
          <a:prstGeom prst="rect">
            <a:avLst/>
          </a:prstGeom>
        </p:spPr>
      </p:pic>
    </p:spTree>
    <p:extLst>
      <p:ext uri="{BB962C8B-B14F-4D97-AF65-F5344CB8AC3E}">
        <p14:creationId xmlns:p14="http://schemas.microsoft.com/office/powerpoint/2010/main" val="1706122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body" idx="4294967295"/>
          </p:nvPr>
        </p:nvSpPr>
        <p:spPr>
          <a:xfrm>
            <a:off x="134681" y="1244837"/>
            <a:ext cx="7438752" cy="5546655"/>
          </a:xfrm>
          <a:prstGeom prst="rect">
            <a:avLst/>
          </a:prstGeom>
          <a:noFill/>
          <a:ln>
            <a:noFill/>
          </a:ln>
        </p:spPr>
        <p:txBody>
          <a:bodyPr vert="horz" lIns="91425" tIns="45700" rIns="91425" bIns="45700" numCol="1"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891" indent="-342891">
              <a:lnSpc>
                <a:spcPct val="80000"/>
              </a:lnSpc>
              <a:spcBef>
                <a:spcPts val="0"/>
              </a:spcBef>
              <a:buClr>
                <a:schemeClr val="hlink"/>
              </a:buClr>
              <a:buSzPct val="25000"/>
              <a:buNone/>
            </a:pPr>
            <a:r>
              <a:rPr lang="en-US" sz="1600" b="1" dirty="0">
                <a:solidFill>
                  <a:schemeClr val="dk1"/>
                </a:solidFill>
                <a:latin typeface="Arial"/>
                <a:ea typeface="Arial"/>
                <a:cs typeface="Arial"/>
                <a:sym typeface="Arial"/>
              </a:rPr>
              <a:t>    </a:t>
            </a:r>
            <a:r>
              <a:rPr lang="en-US" sz="1600" b="1" dirty="0">
                <a:solidFill>
                  <a:srgbClr val="FFFF00"/>
                </a:solidFill>
                <a:latin typeface="Arial"/>
                <a:ea typeface="Arial"/>
                <a:cs typeface="Arial"/>
                <a:sym typeface="Arial"/>
              </a:rPr>
              <a:t> SPONSORED BY</a:t>
            </a:r>
            <a:r>
              <a:rPr lang="en-US" sz="1600" b="1" dirty="0">
                <a:solidFill>
                  <a:schemeClr val="dk1"/>
                </a:solidFill>
                <a:latin typeface="Arial"/>
                <a:ea typeface="Arial"/>
                <a:cs typeface="Arial"/>
                <a:sym typeface="Arial"/>
              </a:rPr>
              <a:t>  </a:t>
            </a:r>
            <a:r>
              <a:rPr lang="en-US" sz="1600" b="1" dirty="0">
                <a:solidFill>
                  <a:srgbClr val="FFFF00"/>
                </a:solidFill>
                <a:latin typeface="Arial"/>
                <a:ea typeface="Arial"/>
                <a:cs typeface="Arial"/>
                <a:sym typeface="Arial"/>
              </a:rPr>
              <a:t>ONESOURCE</a:t>
            </a:r>
          </a:p>
          <a:p>
            <a:pPr marL="342891" indent="-342891">
              <a:lnSpc>
                <a:spcPct val="80000"/>
              </a:lnSpc>
              <a:spcBef>
                <a:spcPts val="0"/>
              </a:spcBef>
              <a:buClr>
                <a:schemeClr val="hlink"/>
              </a:buClr>
              <a:buSzPct val="25000"/>
              <a:buNone/>
            </a:pPr>
            <a:endParaRPr lang="en-US" sz="1600" b="1" dirty="0">
              <a:solidFill>
                <a:schemeClr val="dk1"/>
              </a:solidFill>
              <a:ea typeface="Arial"/>
              <a:cs typeface="Arial"/>
              <a:sym typeface="Arial"/>
            </a:endParaRPr>
          </a:p>
          <a:p>
            <a:pPr marL="342891" indent="-342891">
              <a:lnSpc>
                <a:spcPct val="80000"/>
              </a:lnSpc>
              <a:spcBef>
                <a:spcPts val="320"/>
              </a:spcBef>
              <a:buClr>
                <a:schemeClr val="hlink"/>
              </a:buClr>
              <a:buSzPct val="25000"/>
              <a:buNone/>
            </a:pPr>
            <a:r>
              <a:rPr lang="en-US" sz="1600" b="1" dirty="0">
                <a:solidFill>
                  <a:schemeClr val="dk1"/>
                </a:solidFill>
                <a:latin typeface="Arial"/>
                <a:ea typeface="Arial"/>
                <a:cs typeface="Arial"/>
                <a:sym typeface="Arial"/>
              </a:rPr>
              <a:t>	</a:t>
            </a:r>
          </a:p>
          <a:p>
            <a:pPr marL="342891" indent="-342891">
              <a:lnSpc>
                <a:spcPct val="80000"/>
              </a:lnSpc>
              <a:spcBef>
                <a:spcPts val="320"/>
              </a:spcBef>
              <a:buClr>
                <a:schemeClr val="hlink"/>
              </a:buClr>
              <a:buSzPct val="25000"/>
              <a:buNone/>
            </a:pPr>
            <a:r>
              <a:rPr lang="en-US" sz="1600" b="1" dirty="0">
                <a:solidFill>
                  <a:schemeClr val="dk1"/>
                </a:solidFill>
                <a:latin typeface="Arial"/>
                <a:ea typeface="Arial"/>
                <a:cs typeface="Arial"/>
                <a:sym typeface="Arial"/>
              </a:rPr>
              <a:t>	</a:t>
            </a:r>
            <a:r>
              <a:rPr lang="en-US" sz="1600" b="1" dirty="0">
                <a:solidFill>
                  <a:schemeClr val="bg1"/>
                </a:solidFill>
                <a:latin typeface="Arial"/>
                <a:ea typeface="Arial"/>
                <a:cs typeface="Arial"/>
                <a:sym typeface="Arial"/>
              </a:rPr>
              <a:t>Connecticut Central </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Service Association</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Service from 1994 through today  </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President 2008 09 10 11 12 13 DONE!!</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Former CSSD Tech Supervisor and </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Past Manager Middlesex Hospital </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AAMI STWG40 (ST79) voting member</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IAHCSMM Ortho council past member</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IAHCSMM Executive Board 2011-12 2012-2013</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IAHCSMM President Elect 2013-2015</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IAHCSMM President 2015-2016</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IAHCSMM immediate Past President 2016</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IAHCSMM Past president </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Director Speakers Bureau Oneource  </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David Jagrosse Consulting </a:t>
            </a:r>
            <a:r>
              <a:rPr lang="en-US" sz="1600" b="1" dirty="0" err="1">
                <a:solidFill>
                  <a:schemeClr val="bg1"/>
                </a:solidFill>
                <a:latin typeface="Arial"/>
                <a:ea typeface="Arial"/>
                <a:cs typeface="Arial"/>
                <a:sym typeface="Arial"/>
              </a:rPr>
              <a:t>L.L.C.President</a:t>
            </a:r>
            <a:r>
              <a:rPr lang="en-US" sz="1600" b="1" dirty="0">
                <a:solidFill>
                  <a:schemeClr val="bg1"/>
                </a:solidFill>
                <a:latin typeface="Arial"/>
                <a:ea typeface="Arial"/>
                <a:cs typeface="Arial"/>
                <a:sym typeface="Arial"/>
              </a:rPr>
              <a:t>. </a:t>
            </a:r>
          </a:p>
          <a:p>
            <a:pPr marL="342891" indent="-342891">
              <a:lnSpc>
                <a:spcPct val="80000"/>
              </a:lnSpc>
              <a:spcBef>
                <a:spcPts val="280"/>
              </a:spcBef>
              <a:buClr>
                <a:schemeClr val="hlink"/>
              </a:buClr>
              <a:buSzPct val="25000"/>
              <a:buNone/>
            </a:pPr>
            <a:r>
              <a:rPr lang="en-US" sz="1600" b="1" dirty="0">
                <a:solidFill>
                  <a:schemeClr val="bg1"/>
                </a:solidFill>
                <a:latin typeface="Arial"/>
                <a:ea typeface="Arial"/>
                <a:cs typeface="Arial"/>
                <a:sym typeface="Arial"/>
              </a:rPr>
              <a:t>	Consulting to medical vendors, Speaking/Education and </a:t>
            </a:r>
          </a:p>
          <a:p>
            <a:pPr marL="342891" indent="-342891">
              <a:lnSpc>
                <a:spcPct val="80000"/>
              </a:lnSpc>
              <a:spcBef>
                <a:spcPts val="280"/>
              </a:spcBef>
              <a:buClr>
                <a:schemeClr val="hlink"/>
              </a:buClr>
              <a:buSzPct val="25000"/>
              <a:buNone/>
            </a:pPr>
            <a:r>
              <a:rPr lang="en-US" sz="1600" b="1" dirty="0">
                <a:solidFill>
                  <a:schemeClr val="dk1"/>
                </a:solidFill>
                <a:latin typeface="Arial"/>
                <a:ea typeface="Arial"/>
                <a:cs typeface="Arial"/>
                <a:sym typeface="Arial"/>
              </a:rPr>
              <a:t>	</a:t>
            </a:r>
            <a:r>
              <a:rPr lang="en-US" sz="1600" b="1" dirty="0">
                <a:solidFill>
                  <a:srgbClr val="FFFF00"/>
                </a:solidFill>
                <a:latin typeface="Arial"/>
                <a:ea typeface="Arial"/>
                <a:cs typeface="Arial"/>
                <a:sym typeface="Arial"/>
              </a:rPr>
              <a:t>AAMI Based Audits for medical facilities</a:t>
            </a:r>
            <a:r>
              <a:rPr lang="en-US" sz="1600" b="1" dirty="0">
                <a:solidFill>
                  <a:schemeClr val="dk1"/>
                </a:solidFill>
                <a:latin typeface="Arial"/>
                <a:ea typeface="Arial"/>
                <a:cs typeface="Arial"/>
                <a:sym typeface="Arial"/>
              </a:rPr>
              <a:t>  </a:t>
            </a:r>
          </a:p>
          <a:p>
            <a:pPr marL="342891" indent="-342891">
              <a:lnSpc>
                <a:spcPct val="80000"/>
              </a:lnSpc>
              <a:spcBef>
                <a:spcPts val="280"/>
              </a:spcBef>
              <a:buClr>
                <a:schemeClr val="hlink"/>
              </a:buClr>
              <a:buSzPct val="25000"/>
              <a:buNone/>
            </a:pPr>
            <a:r>
              <a:rPr lang="en-US" sz="1600" b="1" dirty="0">
                <a:solidFill>
                  <a:schemeClr val="dk1"/>
                </a:solidFill>
                <a:latin typeface="Arial"/>
                <a:ea typeface="Arial"/>
                <a:cs typeface="Arial"/>
                <a:sym typeface="Arial"/>
              </a:rPr>
              <a:t>	</a:t>
            </a:r>
            <a:r>
              <a:rPr lang="en-US" sz="1600" b="1" dirty="0">
                <a:solidFill>
                  <a:srgbClr val="FFFF00"/>
                </a:solidFill>
                <a:latin typeface="Arial"/>
                <a:ea typeface="Arial"/>
                <a:cs typeface="Arial"/>
                <a:sym typeface="Arial"/>
              </a:rPr>
              <a:t>203-465-8502</a:t>
            </a:r>
          </a:p>
          <a:p>
            <a:pPr marL="342891" indent="-342891">
              <a:lnSpc>
                <a:spcPct val="80000"/>
              </a:lnSpc>
              <a:spcBef>
                <a:spcPts val="280"/>
              </a:spcBef>
              <a:buClr>
                <a:schemeClr val="hlink"/>
              </a:buClr>
              <a:buSzPct val="25000"/>
              <a:buNone/>
            </a:pPr>
            <a:r>
              <a:rPr lang="en-US" sz="1600" b="1" dirty="0">
                <a:solidFill>
                  <a:schemeClr val="dk1"/>
                </a:solidFill>
                <a:latin typeface="Arial"/>
                <a:ea typeface="Arial"/>
                <a:cs typeface="Arial"/>
                <a:sym typeface="Arial"/>
              </a:rPr>
              <a:t>	</a:t>
            </a:r>
          </a:p>
        </p:txBody>
      </p:sp>
      <p:sp>
        <p:nvSpPr>
          <p:cNvPr id="129" name="Shape 129"/>
          <p:cNvSpPr/>
          <p:nvPr/>
        </p:nvSpPr>
        <p:spPr>
          <a:xfrm>
            <a:off x="3048000" y="228601"/>
            <a:ext cx="6753224" cy="571500"/>
          </a:xfrm>
          <a:prstGeom prst="rect">
            <a:avLst/>
          </a:prstGeom>
        </p:spPr>
        <p:txBody>
          <a:bodyPr numCol="1">
            <a:prstTxWarp prst="textPlain">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l"/>
            <a:endParaRPr sz="1800" i="1" dirty="0">
              <a:ln w="12700" cap="flat" cmpd="sng">
                <a:solidFill>
                  <a:srgbClr val="3333CC"/>
                </a:solidFill>
                <a:prstDash val="solid"/>
                <a:miter/>
                <a:headEnd type="none" w="med" len="med"/>
                <a:tailEnd type="none" w="med" len="med"/>
              </a:ln>
              <a:solidFill>
                <a:srgbClr val="B2B2B2">
                  <a:alpha val="49803"/>
                </a:srgbClr>
              </a:solidFill>
              <a:latin typeface="Arial"/>
            </a:endParaRPr>
          </a:p>
        </p:txBody>
      </p:sp>
      <p:sp>
        <p:nvSpPr>
          <p:cNvPr id="131" name="Shape 131" descr="9k="/>
          <p:cNvSpPr txBox="1"/>
          <p:nvPr/>
        </p:nvSpPr>
        <p:spPr>
          <a:xfrm>
            <a:off x="5943602" y="3276602"/>
            <a:ext cx="304799" cy="304799"/>
          </a:xfrm>
          <a:prstGeom prst="rect">
            <a:avLst/>
          </a:prstGeom>
          <a:noFill/>
          <a:ln>
            <a:noFill/>
          </a:ln>
        </p:spPr>
        <p:txBody>
          <a:bodyPr lIns="91425" tIns="45700" rIns="91425" bIns="4570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1800">
              <a:solidFill>
                <a:schemeClr val="dk1"/>
              </a:solidFill>
              <a:latin typeface="Arial"/>
              <a:ea typeface="Arial"/>
              <a:cs typeface="Arial"/>
              <a:sym typeface="Arial"/>
            </a:endParaRPr>
          </a:p>
        </p:txBody>
      </p:sp>
      <p:sp>
        <p:nvSpPr>
          <p:cNvPr id="2" name="TextBox 1"/>
          <p:cNvSpPr txBox="1"/>
          <p:nvPr/>
        </p:nvSpPr>
        <p:spPr>
          <a:xfrm>
            <a:off x="1296988" y="209432"/>
            <a:ext cx="9598024" cy="769441"/>
          </a:xfrm>
          <a:prstGeom prst="rect">
            <a:avLst/>
          </a:prstGeom>
          <a:noFill/>
        </p:spPr>
        <p:txBody>
          <a:bodyPr wrap="square" numCol="1"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400" b="1" dirty="0">
                <a:latin typeface="Bahnschrift SemiBold" panose="020B0502040204020203" pitchFamily="34" charset="0"/>
              </a:rPr>
              <a:t>David Jagrosse Consulting LLC </a:t>
            </a:r>
            <a:r>
              <a:rPr lang="en-US" sz="2000" b="1" dirty="0">
                <a:latin typeface="Bahnschrift SemiBold" panose="020B0502040204020203" pitchFamily="34" charset="0"/>
              </a:rPr>
              <a:t>CRCST CHL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8602" y="1540871"/>
            <a:ext cx="4483398" cy="5107697"/>
          </a:xfrm>
          <a:prstGeom prst="rect">
            <a:avLst/>
          </a:prstGeom>
        </p:spPr>
      </p:pic>
      <p:pic>
        <p:nvPicPr>
          <p:cNvPr id="8" name="Picture 2" descr="Image result for medical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974780" y="1540871"/>
            <a:ext cx="2484047" cy="2409782"/>
          </a:xfrm>
          <a:prstGeom prst="rect">
            <a:avLst/>
          </a:prstGeom>
          <a:pattFill prst="pct75">
            <a:fgClr>
              <a:schemeClr val="accent5">
                <a:lumMod val="60000"/>
                <a:lumOff val="40000"/>
              </a:schemeClr>
            </a:fgClr>
            <a:bgClr>
              <a:schemeClr val="bg1"/>
            </a:bgClr>
          </a:pattFill>
        </p:spPr>
      </p:pic>
      <p:sp>
        <p:nvSpPr>
          <p:cNvPr id="5" name="AutoShape 4" descr="Image result for onesource documents"/>
          <p:cNvSpPr>
            <a:spLocks noChangeAspect="1" noChangeArrowheads="1"/>
          </p:cNvSpPr>
          <p:nvPr/>
        </p:nvSpPr>
        <p:spPr>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a:p>
        </p:txBody>
      </p:sp>
    </p:spTree>
    <p:extLst>
      <p:ext uri="{BB962C8B-B14F-4D97-AF65-F5344CB8AC3E}">
        <p14:creationId xmlns:p14="http://schemas.microsoft.com/office/powerpoint/2010/main" val="245307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pic>
        <p:nvPicPr>
          <p:cNvPr id="922" name="Google Shape;922;p125"/>
          <p:cNvPicPr preferRelativeResize="0"/>
          <p:nvPr/>
        </p:nvPicPr>
        <p:blipFill rotWithShape="1">
          <a:blip r:embed="rId3">
            <a:alphaModFix/>
          </a:blip>
          <a:srcRect b="8416"/>
          <a:stretch/>
        </p:blipFill>
        <p:spPr>
          <a:xfrm>
            <a:off x="0" y="170850"/>
            <a:ext cx="12192000" cy="6589525"/>
          </a:xfrm>
          <a:prstGeom prst="rect">
            <a:avLst/>
          </a:prstGeom>
          <a:noFill/>
          <a:ln>
            <a:noFill/>
          </a:ln>
        </p:spPr>
      </p:pic>
      <p:sp>
        <p:nvSpPr>
          <p:cNvPr id="2" name="TextBox 1">
            <a:extLst>
              <a:ext uri="{FF2B5EF4-FFF2-40B4-BE49-F238E27FC236}">
                <a16:creationId xmlns:a16="http://schemas.microsoft.com/office/drawing/2014/main" xmlns="" id="{6E866435-9601-9F47-8DC8-28CD9FD1DF3F}"/>
              </a:ext>
            </a:extLst>
          </p:cNvPr>
          <p:cNvSpPr txBox="1"/>
          <p:nvPr/>
        </p:nvSpPr>
        <p:spPr>
          <a:xfrm>
            <a:off x="129377" y="1218843"/>
            <a:ext cx="2934616" cy="2246769"/>
          </a:xfrm>
          <a:prstGeom prst="rect">
            <a:avLst/>
          </a:prstGeom>
          <a:noFill/>
        </p:spPr>
        <p:txBody>
          <a:bodyPr wrap="square" rtlCol="0">
            <a:spAutoFit/>
          </a:bodyPr>
          <a:lstStyle/>
          <a:p>
            <a:pPr algn="l"/>
            <a:r>
              <a:rPr lang="en-US" sz="1800" b="1"/>
              <a:t>*Repair Program</a:t>
            </a:r>
          </a:p>
          <a:p>
            <a:pPr algn="l"/>
            <a:endParaRPr lang="en-US" sz="1800" b="1"/>
          </a:p>
          <a:p>
            <a:pPr algn="l"/>
            <a:r>
              <a:rPr lang="en-US" sz="1800" b="1"/>
              <a:t>*Cleaning Verification</a:t>
            </a:r>
          </a:p>
          <a:p>
            <a:pPr algn="l"/>
            <a:endParaRPr lang="en-US" sz="1800" b="1"/>
          </a:p>
          <a:p>
            <a:pPr algn="l"/>
            <a:r>
              <a:rPr lang="en-US" sz="1800" b="1"/>
              <a:t>*New Staff training</a:t>
            </a:r>
          </a:p>
          <a:p>
            <a:pPr algn="l"/>
            <a:endParaRPr lang="en-US" sz="1800" b="1"/>
          </a:p>
          <a:p>
            <a:pPr algn="l"/>
            <a:r>
              <a:rPr lang="en-US" sz="1800" b="1"/>
              <a:t>*Schedule and duties</a:t>
            </a:r>
          </a:p>
          <a:p>
            <a:pPr algn="l"/>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28;p126">
            <a:extLst>
              <a:ext uri="{FF2B5EF4-FFF2-40B4-BE49-F238E27FC236}">
                <a16:creationId xmlns:a16="http://schemas.microsoft.com/office/drawing/2014/main" xmlns="" id="{147535E6-585A-FA49-845C-C96BEF21451E}"/>
              </a:ext>
            </a:extLst>
          </p:cNvPr>
          <p:cNvPicPr preferRelativeResize="0"/>
          <p:nvPr/>
        </p:nvPicPr>
        <p:blipFill rotWithShape="1">
          <a:blip r:embed="rId2">
            <a:alphaModFix/>
          </a:blip>
          <a:srcRect t="6004" b="8831"/>
          <a:stretch/>
        </p:blipFill>
        <p:spPr>
          <a:xfrm>
            <a:off x="0" y="-1"/>
            <a:ext cx="12192000" cy="6776139"/>
          </a:xfrm>
          <a:prstGeom prst="rect">
            <a:avLst/>
          </a:prstGeom>
          <a:noFill/>
          <a:ln>
            <a:noFill/>
          </a:ln>
        </p:spPr>
      </p:pic>
    </p:spTree>
    <p:extLst>
      <p:ext uri="{BB962C8B-B14F-4D97-AF65-F5344CB8AC3E}">
        <p14:creationId xmlns:p14="http://schemas.microsoft.com/office/powerpoint/2010/main" val="3946044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CD0F36C-CB86-2F48-829D-A77503252658}"/>
              </a:ext>
            </a:extLst>
          </p:cNvPr>
          <p:cNvSpPr>
            <a:spLocks noGrp="1"/>
          </p:cNvSpPr>
          <p:nvPr>
            <p:ph type="body" idx="1"/>
          </p:nvPr>
        </p:nvSpPr>
        <p:spPr>
          <a:xfrm>
            <a:off x="1372566" y="1285333"/>
            <a:ext cx="8534400" cy="3615267"/>
          </a:xfrm>
        </p:spPr>
        <p:txBody>
          <a:bodyPr/>
          <a:lstStyle/>
          <a:p>
            <a:pPr algn="ctr"/>
            <a:r>
              <a:rPr lang="en-US" sz="6000" b="1"/>
              <a:t>WE WILL GET BACK TO THIS LATER AND PUT IT ALL TOGETHER</a:t>
            </a:r>
          </a:p>
        </p:txBody>
      </p:sp>
    </p:spTree>
    <p:extLst>
      <p:ext uri="{BB962C8B-B14F-4D97-AF65-F5344CB8AC3E}">
        <p14:creationId xmlns:p14="http://schemas.microsoft.com/office/powerpoint/2010/main" val="326496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A33623CE-56C2-4546-A873-526230546CC0}"/>
              </a:ext>
            </a:extLst>
          </p:cNvPr>
          <p:cNvPicPr>
            <a:picLocks noChangeAspect="1"/>
          </p:cNvPicPr>
          <p:nvPr/>
        </p:nvPicPr>
        <p:blipFill>
          <a:blip r:embed="rId2"/>
          <a:stretch>
            <a:fillRect/>
          </a:stretch>
        </p:blipFill>
        <p:spPr>
          <a:xfrm>
            <a:off x="134681" y="84176"/>
            <a:ext cx="11809843" cy="3905749"/>
          </a:xfrm>
          <a:prstGeom prst="rect">
            <a:avLst/>
          </a:prstGeom>
        </p:spPr>
      </p:pic>
      <p:sp>
        <p:nvSpPr>
          <p:cNvPr id="2" name="TextBox 1">
            <a:extLst>
              <a:ext uri="{FF2B5EF4-FFF2-40B4-BE49-F238E27FC236}">
                <a16:creationId xmlns:a16="http://schemas.microsoft.com/office/drawing/2014/main" xmlns="" id="{8874B71D-AC6E-0549-A528-57E46E589EE6}"/>
              </a:ext>
            </a:extLst>
          </p:cNvPr>
          <p:cNvSpPr txBox="1"/>
          <p:nvPr/>
        </p:nvSpPr>
        <p:spPr>
          <a:xfrm>
            <a:off x="1757747" y="4677548"/>
            <a:ext cx="8563709" cy="1077218"/>
          </a:xfrm>
          <a:prstGeom prst="rect">
            <a:avLst/>
          </a:prstGeom>
          <a:noFill/>
        </p:spPr>
        <p:txBody>
          <a:bodyPr wrap="square" rtlCol="0">
            <a:spAutoFit/>
          </a:bodyPr>
          <a:lstStyle/>
          <a:p>
            <a:pPr algn="l"/>
            <a:r>
              <a:rPr lang="en-US" sz="3200" b="1"/>
              <a:t>REPAIRS AND IFUS-UPDATED ACCESSIBLE AND FOLLOWED</a:t>
            </a:r>
          </a:p>
        </p:txBody>
      </p:sp>
    </p:spTree>
    <p:extLst>
      <p:ext uri="{BB962C8B-B14F-4D97-AF65-F5344CB8AC3E}">
        <p14:creationId xmlns:p14="http://schemas.microsoft.com/office/powerpoint/2010/main" val="3457834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E9E56C0B-3A02-9A46-97ED-5CEBDCC6FF5D}"/>
              </a:ext>
            </a:extLst>
          </p:cNvPr>
          <p:cNvPicPr>
            <a:picLocks noChangeAspect="1"/>
          </p:cNvPicPr>
          <p:nvPr/>
        </p:nvPicPr>
        <p:blipFill>
          <a:blip r:embed="rId2"/>
          <a:stretch>
            <a:fillRect/>
          </a:stretch>
        </p:blipFill>
        <p:spPr>
          <a:xfrm>
            <a:off x="0" y="92592"/>
            <a:ext cx="12192000" cy="6675130"/>
          </a:xfrm>
          <a:prstGeom prst="rect">
            <a:avLst/>
          </a:prstGeom>
        </p:spPr>
      </p:pic>
      <p:sp>
        <p:nvSpPr>
          <p:cNvPr id="2" name="Arrow: Up 1">
            <a:extLst>
              <a:ext uri="{FF2B5EF4-FFF2-40B4-BE49-F238E27FC236}">
                <a16:creationId xmlns:a16="http://schemas.microsoft.com/office/drawing/2014/main" xmlns="" id="{6566574F-1F88-BE4D-92C0-7F87FD272F92}"/>
              </a:ext>
            </a:extLst>
          </p:cNvPr>
          <p:cNvSpPr/>
          <p:nvPr/>
        </p:nvSpPr>
        <p:spPr>
          <a:xfrm>
            <a:off x="1162235" y="1645476"/>
            <a:ext cx="969264" cy="343945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503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3"/>
          <p:cNvSpPr txBox="1">
            <a:spLocks noGrp="1"/>
          </p:cNvSpPr>
          <p:nvPr>
            <p:ph type="ctrTitle"/>
          </p:nvPr>
        </p:nvSpPr>
        <p:spPr>
          <a:xfrm>
            <a:off x="318516" y="366825"/>
            <a:ext cx="10666405" cy="976544"/>
          </a:xfrm>
          <a:prstGeom prst="rect">
            <a:avLst/>
          </a:prstGeom>
        </p:spPr>
        <p:txBody>
          <a:bodyPr spcFirstLastPara="1" wrap="square" lIns="91425" tIns="45700" rIns="91425" bIns="45700" numCol="1" anchor="b" anchorCtr="0">
            <a:noAutofit/>
          </a:bodyPr>
          <a:lstStyle/>
          <a:p>
            <a:pPr marL="0" lvl="0" indent="0" algn="ctr" rtl="0">
              <a:spcBef>
                <a:spcPts val="0"/>
              </a:spcBef>
              <a:spcAft>
                <a:spcPts val="0"/>
              </a:spcAft>
              <a:buNone/>
            </a:pPr>
            <a:r>
              <a:rPr lang="en-US" sz="6000" b="1"/>
              <a:t>Soiled Instruments from OR</a:t>
            </a:r>
            <a:endParaRPr sz="6000" b="1"/>
          </a:p>
        </p:txBody>
      </p:sp>
      <p:pic>
        <p:nvPicPr>
          <p:cNvPr id="2" name="Picture 2">
            <a:extLst>
              <a:ext uri="{FF2B5EF4-FFF2-40B4-BE49-F238E27FC236}">
                <a16:creationId xmlns:a16="http://schemas.microsoft.com/office/drawing/2014/main" xmlns="" id="{00051218-442E-264D-B80F-777F69F07B7C}"/>
              </a:ext>
            </a:extLst>
          </p:cNvPr>
          <p:cNvPicPr>
            <a:picLocks noChangeAspect="1"/>
          </p:cNvPicPr>
          <p:nvPr/>
        </p:nvPicPr>
        <p:blipFill>
          <a:blip r:embed="rId3"/>
          <a:stretch>
            <a:fillRect/>
          </a:stretch>
        </p:blipFill>
        <p:spPr>
          <a:xfrm>
            <a:off x="99659" y="2855960"/>
            <a:ext cx="4688583" cy="3906076"/>
          </a:xfrm>
          <a:prstGeom prst="rect">
            <a:avLst/>
          </a:prstGeom>
        </p:spPr>
      </p:pic>
      <p:pic>
        <p:nvPicPr>
          <p:cNvPr id="4" name="Picture 4">
            <a:extLst>
              <a:ext uri="{FF2B5EF4-FFF2-40B4-BE49-F238E27FC236}">
                <a16:creationId xmlns:a16="http://schemas.microsoft.com/office/drawing/2014/main" xmlns="" id="{F548CDB9-4EF8-D84E-88D0-235809C7752C}"/>
              </a:ext>
            </a:extLst>
          </p:cNvPr>
          <p:cNvPicPr>
            <a:picLocks noChangeAspect="1"/>
          </p:cNvPicPr>
          <p:nvPr/>
        </p:nvPicPr>
        <p:blipFill>
          <a:blip r:embed="rId4"/>
          <a:stretch>
            <a:fillRect/>
          </a:stretch>
        </p:blipFill>
        <p:spPr>
          <a:xfrm>
            <a:off x="7996686" y="2855960"/>
            <a:ext cx="3808106" cy="3906076"/>
          </a:xfrm>
          <a:prstGeom prst="rect">
            <a:avLst/>
          </a:prstGeom>
        </p:spPr>
      </p:pic>
      <p:pic>
        <p:nvPicPr>
          <p:cNvPr id="6" name="Picture 6">
            <a:extLst>
              <a:ext uri="{FF2B5EF4-FFF2-40B4-BE49-F238E27FC236}">
                <a16:creationId xmlns:a16="http://schemas.microsoft.com/office/drawing/2014/main" xmlns="" id="{E759031C-118C-7846-AED8-6CF8EA22444A}"/>
              </a:ext>
            </a:extLst>
          </p:cNvPr>
          <p:cNvPicPr>
            <a:picLocks noChangeAspect="1"/>
          </p:cNvPicPr>
          <p:nvPr/>
        </p:nvPicPr>
        <p:blipFill>
          <a:blip r:embed="rId5"/>
          <a:stretch>
            <a:fillRect/>
          </a:stretch>
        </p:blipFill>
        <p:spPr>
          <a:xfrm>
            <a:off x="5295583" y="1582502"/>
            <a:ext cx="2277937" cy="5179534"/>
          </a:xfrm>
          <a:prstGeom prst="rect">
            <a:avLst/>
          </a:prstGeom>
        </p:spPr>
      </p:pic>
    </p:spTree>
    <p:extLst>
      <p:ext uri="{BB962C8B-B14F-4D97-AF65-F5344CB8AC3E}">
        <p14:creationId xmlns:p14="http://schemas.microsoft.com/office/powerpoint/2010/main" val="1419889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4"/>
          <p:cNvSpPr txBox="1"/>
          <p:nvPr/>
        </p:nvSpPr>
        <p:spPr>
          <a:xfrm>
            <a:off x="58923" y="191925"/>
            <a:ext cx="11729052" cy="1170000"/>
          </a:xfrm>
          <a:prstGeom prst="rect">
            <a:avLst/>
          </a:prstGeom>
          <a:noFill/>
          <a:ln>
            <a:noFill/>
          </a:ln>
        </p:spPr>
        <p:txBody>
          <a:bodyPr spcFirstLastPara="1" wrap="square" lIns="91425" tIns="45700" rIns="91425" bIns="45700" numCol="1" anchor="ctr" anchorCtr="0">
            <a:noAutofit/>
          </a:bodyPr>
          <a:lstStyle/>
          <a:p>
            <a:pPr marL="0" lvl="0" indent="0" algn="ctr" rtl="0">
              <a:spcBef>
                <a:spcPts val="0"/>
              </a:spcBef>
              <a:spcAft>
                <a:spcPts val="0"/>
              </a:spcAft>
              <a:buNone/>
            </a:pPr>
            <a:r>
              <a:rPr lang="en-US" sz="3600" b="1">
                <a:solidFill>
                  <a:srgbClr val="FFFFFF"/>
                </a:solidFill>
                <a:latin typeface="Century Gothic"/>
                <a:ea typeface="Century Gothic"/>
                <a:cs typeface="Century Gothic"/>
                <a:sym typeface="Century Gothic"/>
              </a:rPr>
              <a:t>AAMI ST:79 2017 Standards - Point of Use Cleaning</a:t>
            </a:r>
            <a:endParaRPr sz="3600" b="1">
              <a:solidFill>
                <a:srgbClr val="FFFFFF"/>
              </a:solidFill>
              <a:latin typeface="Century Gothic"/>
              <a:ea typeface="Century Gothic"/>
              <a:cs typeface="Century Gothic"/>
              <a:sym typeface="Century Gothic"/>
            </a:endParaRPr>
          </a:p>
        </p:txBody>
      </p:sp>
      <p:sp>
        <p:nvSpPr>
          <p:cNvPr id="342" name="Google Shape;342;p44"/>
          <p:cNvSpPr txBox="1"/>
          <p:nvPr/>
        </p:nvSpPr>
        <p:spPr>
          <a:xfrm>
            <a:off x="292875" y="1621350"/>
            <a:ext cx="11495100" cy="5109900"/>
          </a:xfrm>
          <a:prstGeom prst="rect">
            <a:avLst/>
          </a:prstGeom>
          <a:noFill/>
          <a:ln>
            <a:noFill/>
          </a:ln>
        </p:spPr>
        <p:txBody>
          <a:bodyPr spcFirstLastPara="1" wrap="square" lIns="91425" tIns="45700" rIns="91425" bIns="45700" numCol="1" anchor="ctr" anchorCtr="0">
            <a:noAutofit/>
          </a:bodyPr>
          <a:lstStyle/>
          <a:p>
            <a:pPr marL="457200" lvl="0" indent="-381000" algn="l" rtl="0">
              <a:spcBef>
                <a:spcPts val="360"/>
              </a:spcBef>
              <a:spcAft>
                <a:spcPts val="0"/>
              </a:spcAft>
              <a:buClr>
                <a:srgbClr val="FFFFFF"/>
              </a:buClr>
              <a:buSzPts val="2400"/>
              <a:buFont typeface="Noto Sans Symbols"/>
              <a:buChar char="▶"/>
            </a:pPr>
            <a:r>
              <a:rPr lang="en-US" sz="2400" b="1">
                <a:solidFill>
                  <a:srgbClr val="FF0000"/>
                </a:solidFill>
                <a:latin typeface="Century Gothic"/>
                <a:ea typeface="Century Gothic"/>
                <a:cs typeface="Century Gothic"/>
                <a:sym typeface="Century Gothic"/>
              </a:rPr>
              <a:t>6.3.1</a:t>
            </a:r>
            <a:r>
              <a:rPr lang="en-US" sz="2400">
                <a:solidFill>
                  <a:srgbClr val="0F486F"/>
                </a:solidFill>
                <a:latin typeface="Century Gothic"/>
                <a:ea typeface="Century Gothic"/>
                <a:cs typeface="Century Gothic"/>
                <a:sym typeface="Century Gothic"/>
              </a:rPr>
              <a:t> </a:t>
            </a:r>
            <a:r>
              <a:rPr lang="en-US" sz="2400">
                <a:solidFill>
                  <a:srgbClr val="FFFFFF"/>
                </a:solidFill>
                <a:latin typeface="Century Gothic"/>
                <a:ea typeface="Century Gothic"/>
                <a:cs typeface="Century Gothic"/>
                <a:sym typeface="Century Gothic"/>
              </a:rPr>
              <a:t>- </a:t>
            </a:r>
            <a:r>
              <a:rPr lang="en-US" sz="2400" b="1">
                <a:solidFill>
                  <a:srgbClr val="FFFFFF"/>
                </a:solidFill>
                <a:latin typeface="Century Gothic"/>
                <a:ea typeface="Century Gothic"/>
                <a:cs typeface="Century Gothic"/>
                <a:sym typeface="Century Gothic"/>
              </a:rPr>
              <a:t>Throughout the procedure, instruments should be wiped, as needed, with sterile moistened surgical sponges to remove gross soil.  Cannulated instruments should be irrigated with sterile water, as needed, without creating aerosols.</a:t>
            </a:r>
            <a:endParaRPr sz="2400" b="1">
              <a:solidFill>
                <a:srgbClr val="FFFFFF"/>
              </a:solidFill>
              <a:latin typeface="Century Gothic"/>
              <a:ea typeface="Century Gothic"/>
              <a:cs typeface="Century Gothic"/>
              <a:sym typeface="Century Gothic"/>
            </a:endParaRPr>
          </a:p>
          <a:p>
            <a:pPr marL="457200" lvl="0" indent="-381000" algn="l" rtl="0">
              <a:spcBef>
                <a:spcPts val="0"/>
              </a:spcBef>
              <a:spcAft>
                <a:spcPts val="0"/>
              </a:spcAft>
              <a:buClr>
                <a:srgbClr val="FFFFFF"/>
              </a:buClr>
              <a:buSzPts val="2400"/>
              <a:buFont typeface="Noto Sans Symbols"/>
              <a:buChar char="▶"/>
            </a:pPr>
            <a:r>
              <a:rPr lang="en-US" sz="2400" b="1">
                <a:solidFill>
                  <a:srgbClr val="FF0000"/>
                </a:solidFill>
                <a:latin typeface="Century Gothic"/>
                <a:ea typeface="Century Gothic"/>
                <a:cs typeface="Century Gothic"/>
                <a:sym typeface="Century Gothic"/>
              </a:rPr>
              <a:t>6.3.2</a:t>
            </a:r>
            <a:r>
              <a:rPr lang="en-US" sz="2400" b="1">
                <a:solidFill>
                  <a:srgbClr val="0F486F"/>
                </a:solidFill>
                <a:latin typeface="Century Gothic"/>
                <a:ea typeface="Century Gothic"/>
                <a:cs typeface="Century Gothic"/>
                <a:sym typeface="Century Gothic"/>
              </a:rPr>
              <a:t> -</a:t>
            </a:r>
            <a:r>
              <a:rPr lang="en-US" sz="2400" b="1">
                <a:solidFill>
                  <a:srgbClr val="FFFFFF"/>
                </a:solidFill>
                <a:latin typeface="Century Gothic"/>
                <a:ea typeface="Century Gothic"/>
                <a:cs typeface="Century Gothic"/>
                <a:sym typeface="Century Gothic"/>
              </a:rPr>
              <a:t> Gross soil should be removed as soon as possible</a:t>
            </a:r>
            <a:endParaRPr sz="2400" b="1">
              <a:solidFill>
                <a:srgbClr val="FFFFFF"/>
              </a:solidFill>
              <a:latin typeface="Century Gothic"/>
              <a:ea typeface="Century Gothic"/>
              <a:cs typeface="Century Gothic"/>
              <a:sym typeface="Century Gothic"/>
            </a:endParaRPr>
          </a:p>
          <a:p>
            <a:pPr marL="457200" lvl="0" indent="-381000" algn="l" rtl="0">
              <a:spcBef>
                <a:spcPts val="0"/>
              </a:spcBef>
              <a:spcAft>
                <a:spcPts val="0"/>
              </a:spcAft>
              <a:buClr>
                <a:srgbClr val="FFFFFF"/>
              </a:buClr>
              <a:buSzPts val="2400"/>
              <a:buFont typeface="Noto Sans Symbols"/>
              <a:buChar char="▶"/>
            </a:pPr>
            <a:r>
              <a:rPr lang="en-US" sz="2400" b="1">
                <a:solidFill>
                  <a:srgbClr val="FF0000"/>
                </a:solidFill>
                <a:latin typeface="Century Gothic"/>
                <a:ea typeface="Century Gothic"/>
                <a:cs typeface="Century Gothic"/>
                <a:sym typeface="Century Gothic"/>
              </a:rPr>
              <a:t>6.3.3</a:t>
            </a:r>
            <a:r>
              <a:rPr lang="en-US" sz="2400" b="1">
                <a:solidFill>
                  <a:srgbClr val="0F486F"/>
                </a:solidFill>
                <a:latin typeface="Century Gothic"/>
                <a:ea typeface="Century Gothic"/>
                <a:cs typeface="Century Gothic"/>
                <a:sym typeface="Century Gothic"/>
              </a:rPr>
              <a:t> -</a:t>
            </a:r>
            <a:r>
              <a:rPr lang="en-US" sz="2400" b="1">
                <a:solidFill>
                  <a:srgbClr val="FFFFFF"/>
                </a:solidFill>
                <a:latin typeface="Century Gothic"/>
                <a:ea typeface="Century Gothic"/>
                <a:cs typeface="Century Gothic"/>
                <a:sym typeface="Century Gothic"/>
              </a:rPr>
              <a:t> All instruments opened in the procedure room should be considered contaminated</a:t>
            </a:r>
            <a:endParaRPr sz="2400" b="1">
              <a:solidFill>
                <a:srgbClr val="FFFFFF"/>
              </a:solidFill>
              <a:latin typeface="Century Gothic"/>
              <a:ea typeface="Century Gothic"/>
              <a:cs typeface="Century Gothic"/>
              <a:sym typeface="Century Gothic"/>
            </a:endParaRPr>
          </a:p>
          <a:p>
            <a:pPr marL="457200" lvl="0" indent="-381000" algn="l" rtl="0">
              <a:spcBef>
                <a:spcPts val="0"/>
              </a:spcBef>
              <a:spcAft>
                <a:spcPts val="0"/>
              </a:spcAft>
              <a:buClr>
                <a:srgbClr val="FFFFFF"/>
              </a:buClr>
              <a:buSzPts val="2400"/>
              <a:buFont typeface="Noto Sans Symbols"/>
              <a:buChar char="▶"/>
            </a:pPr>
            <a:r>
              <a:rPr lang="en-US" sz="2400" b="1">
                <a:solidFill>
                  <a:srgbClr val="FF0000"/>
                </a:solidFill>
                <a:latin typeface="Century Gothic"/>
                <a:ea typeface="Century Gothic"/>
                <a:cs typeface="Century Gothic"/>
                <a:sym typeface="Century Gothic"/>
              </a:rPr>
              <a:t>6.3.4 </a:t>
            </a:r>
            <a:r>
              <a:rPr lang="en-US" sz="2400" b="1">
                <a:solidFill>
                  <a:srgbClr val="0F486F"/>
                </a:solidFill>
                <a:latin typeface="Century Gothic"/>
                <a:ea typeface="Century Gothic"/>
                <a:cs typeface="Century Gothic"/>
                <a:sym typeface="Century Gothic"/>
              </a:rPr>
              <a:t>- </a:t>
            </a:r>
            <a:r>
              <a:rPr lang="en-US" sz="2400" b="1">
                <a:solidFill>
                  <a:srgbClr val="FFFFFF"/>
                </a:solidFill>
                <a:latin typeface="Century Gothic"/>
                <a:ea typeface="Century Gothic"/>
                <a:cs typeface="Century Gothic"/>
                <a:sym typeface="Century Gothic"/>
              </a:rPr>
              <a:t>Instruments should be opened and disassembled</a:t>
            </a:r>
            <a:endParaRPr sz="2400" b="1">
              <a:solidFill>
                <a:srgbClr val="FFFFFF"/>
              </a:solidFill>
              <a:latin typeface="Century Gothic"/>
              <a:ea typeface="Century Gothic"/>
              <a:cs typeface="Century Gothic"/>
              <a:sym typeface="Century Gothic"/>
            </a:endParaRPr>
          </a:p>
          <a:p>
            <a:pPr marL="457200" lvl="0" indent="-381000" algn="l" rtl="0">
              <a:spcBef>
                <a:spcPts val="0"/>
              </a:spcBef>
              <a:spcAft>
                <a:spcPts val="0"/>
              </a:spcAft>
              <a:buClr>
                <a:srgbClr val="FFFFFF"/>
              </a:buClr>
              <a:buSzPts val="2400"/>
              <a:buFont typeface="Noto Sans Symbols"/>
              <a:buChar char="▶"/>
            </a:pPr>
            <a:r>
              <a:rPr lang="en-US" sz="2400" b="1">
                <a:solidFill>
                  <a:srgbClr val="FFFFFF"/>
                </a:solidFill>
                <a:latin typeface="Century Gothic"/>
                <a:ea typeface="Century Gothic"/>
                <a:cs typeface="Century Gothic"/>
                <a:sym typeface="Century Gothic"/>
              </a:rPr>
              <a:t>When handling contaminated items personnel should wear appropriate PPE (4.5), remove soil by a method that does not promote cross-contamination (avoid splashing areas near sinks).</a:t>
            </a:r>
            <a:endParaRPr sz="2400" b="1">
              <a:solidFill>
                <a:srgbClr val="FFFFFF"/>
              </a:solidFill>
              <a:latin typeface="Century Gothic"/>
              <a:ea typeface="Century Gothic"/>
              <a:cs typeface="Century Gothic"/>
              <a:sym typeface="Century Gothic"/>
            </a:endParaRPr>
          </a:p>
          <a:p>
            <a:pPr marL="457200" lvl="0" indent="-381000" algn="l" rtl="0">
              <a:spcBef>
                <a:spcPts val="0"/>
              </a:spcBef>
              <a:spcAft>
                <a:spcPts val="0"/>
              </a:spcAft>
              <a:buClr>
                <a:srgbClr val="FFFFFF"/>
              </a:buClr>
              <a:buSzPts val="2400"/>
              <a:buFont typeface="Noto Sans Symbols"/>
              <a:buChar char="▶"/>
            </a:pPr>
            <a:r>
              <a:rPr lang="en-US" sz="2400" b="1">
                <a:solidFill>
                  <a:srgbClr val="FFFFFF"/>
                </a:solidFill>
                <a:latin typeface="Century Gothic"/>
                <a:ea typeface="Century Gothic"/>
                <a:cs typeface="Century Gothic"/>
                <a:sym typeface="Century Gothic"/>
              </a:rPr>
              <a:t>Prior to transport, instruments should be prepared in such a way as to prevent organic soils from drying (moistened towel, humipak, or pretreatment product)</a:t>
            </a:r>
            <a:endParaRPr sz="2400" b="1">
              <a:solidFill>
                <a:srgbClr val="FFFFFF"/>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5"/>
          <p:cNvSpPr txBox="1"/>
          <p:nvPr/>
        </p:nvSpPr>
        <p:spPr>
          <a:xfrm>
            <a:off x="658950" y="118675"/>
            <a:ext cx="10543200" cy="1507200"/>
          </a:xfrm>
          <a:prstGeom prst="rect">
            <a:avLst/>
          </a:prstGeom>
          <a:noFill/>
          <a:ln>
            <a:noFill/>
          </a:ln>
        </p:spPr>
        <p:txBody>
          <a:bodyPr spcFirstLastPara="1" wrap="square" lIns="91425" tIns="45700" rIns="91425" bIns="45700" numCol="1" anchor="ctr" anchorCtr="0">
            <a:noAutofit/>
          </a:bodyPr>
          <a:lstStyle/>
          <a:p>
            <a:pPr marL="0" lvl="0" indent="0" algn="ctr" rtl="0">
              <a:spcBef>
                <a:spcPts val="0"/>
              </a:spcBef>
              <a:spcAft>
                <a:spcPts val="0"/>
              </a:spcAft>
              <a:buNone/>
            </a:pPr>
            <a:r>
              <a:rPr lang="en-US" sz="3600" b="1">
                <a:solidFill>
                  <a:srgbClr val="FFFFFF"/>
                </a:solidFill>
                <a:latin typeface="Century Gothic"/>
                <a:ea typeface="Century Gothic"/>
                <a:cs typeface="Century Gothic"/>
                <a:sym typeface="Century Gothic"/>
              </a:rPr>
              <a:t>AAMI Standards - Transport of Soiled Instruments</a:t>
            </a:r>
            <a:endParaRPr sz="3600" b="1">
              <a:solidFill>
                <a:srgbClr val="FFFFFF"/>
              </a:solidFill>
              <a:latin typeface="Century Gothic"/>
              <a:ea typeface="Century Gothic"/>
              <a:cs typeface="Century Gothic"/>
              <a:sym typeface="Century Gothic"/>
            </a:endParaRPr>
          </a:p>
        </p:txBody>
      </p:sp>
      <p:sp>
        <p:nvSpPr>
          <p:cNvPr id="349" name="Google Shape;349;p45"/>
          <p:cNvSpPr txBox="1"/>
          <p:nvPr/>
        </p:nvSpPr>
        <p:spPr>
          <a:xfrm>
            <a:off x="370350" y="1540415"/>
            <a:ext cx="11451300" cy="5075790"/>
          </a:xfrm>
          <a:prstGeom prst="rect">
            <a:avLst/>
          </a:prstGeom>
          <a:noFill/>
          <a:ln>
            <a:noFill/>
          </a:ln>
        </p:spPr>
        <p:txBody>
          <a:bodyPr spcFirstLastPara="1" wrap="square" lIns="91425" tIns="45700" rIns="91425" bIns="45700" numCol="1" anchor="ctr" anchorCtr="0">
            <a:noAutofit/>
          </a:bodyPr>
          <a:lstStyle/>
          <a:p>
            <a:pPr marL="0" lvl="0" indent="0" algn="ctr" rtl="0">
              <a:spcBef>
                <a:spcPts val="360"/>
              </a:spcBef>
              <a:spcAft>
                <a:spcPts val="0"/>
              </a:spcAft>
              <a:buNone/>
            </a:pPr>
            <a:r>
              <a:rPr lang="en-US" sz="3000" b="1">
                <a:solidFill>
                  <a:srgbClr val="FFFFFF"/>
                </a:solidFill>
                <a:latin typeface="Century Gothic"/>
                <a:ea typeface="Century Gothic"/>
                <a:cs typeface="Century Gothic"/>
                <a:sym typeface="Century Gothic"/>
              </a:rPr>
              <a:t>OSHA requires that:</a:t>
            </a:r>
            <a:endParaRPr sz="3000" b="1">
              <a:solidFill>
                <a:srgbClr val="FFFFFF"/>
              </a:solidFill>
              <a:latin typeface="Century Gothic"/>
              <a:ea typeface="Century Gothic"/>
              <a:cs typeface="Century Gothic"/>
              <a:sym typeface="Century Gothic"/>
            </a:endParaRPr>
          </a:p>
          <a:p>
            <a:pPr marL="457200" lvl="0" indent="-419100" algn="l" rtl="0">
              <a:spcBef>
                <a:spcPts val="600"/>
              </a:spcBef>
              <a:spcAft>
                <a:spcPts val="0"/>
              </a:spcAft>
              <a:buClr>
                <a:srgbClr val="FFFFFF"/>
              </a:buClr>
              <a:buSzPts val="3000"/>
              <a:buFont typeface="Noto Sans Symbols"/>
              <a:buAutoNum type="alphaLcPeriod"/>
            </a:pPr>
            <a:r>
              <a:rPr lang="en-US" sz="3000" b="1">
                <a:solidFill>
                  <a:srgbClr val="FFFFFF"/>
                </a:solidFill>
                <a:latin typeface="Century Gothic"/>
                <a:ea typeface="Century Gothic"/>
                <a:cs typeface="Century Gothic"/>
                <a:sym typeface="Century Gothic"/>
              </a:rPr>
              <a:t>all containers, devices, or carts used for containing contaminated items be marked with a biohazard label, a red bag, or other means of identifying contaminated contents; and</a:t>
            </a:r>
            <a:endParaRPr sz="3000" b="1">
              <a:solidFill>
                <a:srgbClr val="FFFFFF"/>
              </a:solidFill>
              <a:latin typeface="Century Gothic"/>
              <a:ea typeface="Century Gothic"/>
              <a:cs typeface="Century Gothic"/>
              <a:sym typeface="Century Gothic"/>
            </a:endParaRPr>
          </a:p>
          <a:p>
            <a:pPr marL="457200" lvl="0" indent="-419100" algn="l" rtl="0">
              <a:spcBef>
                <a:spcPts val="0"/>
              </a:spcBef>
              <a:spcAft>
                <a:spcPts val="0"/>
              </a:spcAft>
              <a:buClr>
                <a:srgbClr val="FFFFFF"/>
              </a:buClr>
              <a:buSzPts val="3000"/>
              <a:buFont typeface="Noto Sans Symbols"/>
              <a:buAutoNum type="alphaLcPeriod"/>
            </a:pPr>
            <a:r>
              <a:rPr lang="en-US" sz="3000" b="1">
                <a:solidFill>
                  <a:srgbClr val="FFFFFF"/>
                </a:solidFill>
                <a:latin typeface="Century Gothic"/>
                <a:ea typeface="Century Gothic"/>
                <a:cs typeface="Century Gothic"/>
                <a:sym typeface="Century Gothic"/>
              </a:rPr>
              <a:t>puncture-resistant, leak proof on the sides and bottom, closable, and labeled containers must be used or devices with edges or points capable of penetrating container or skin</a:t>
            </a:r>
            <a:endParaRPr sz="3000" b="1">
              <a:solidFill>
                <a:srgbClr val="FFFFFF"/>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46"/>
          <p:cNvPicPr preferRelativeResize="0"/>
          <p:nvPr/>
        </p:nvPicPr>
        <p:blipFill>
          <a:blip r:embed="rId3">
            <a:alphaModFix/>
          </a:blip>
          <a:stretch>
            <a:fillRect/>
          </a:stretch>
        </p:blipFill>
        <p:spPr>
          <a:xfrm>
            <a:off x="53000" y="261938"/>
            <a:ext cx="8648700" cy="6334125"/>
          </a:xfrm>
          <a:prstGeom prst="rect">
            <a:avLst/>
          </a:prstGeom>
          <a:noFill/>
          <a:ln>
            <a:noFill/>
          </a:ln>
        </p:spPr>
      </p:pic>
      <p:sp>
        <p:nvSpPr>
          <p:cNvPr id="356" name="Google Shape;356;p46"/>
          <p:cNvSpPr txBox="1">
            <a:spLocks noGrp="1"/>
          </p:cNvSpPr>
          <p:nvPr>
            <p:ph type="body" idx="1"/>
          </p:nvPr>
        </p:nvSpPr>
        <p:spPr>
          <a:xfrm>
            <a:off x="8883100" y="154568"/>
            <a:ext cx="3255900" cy="3274432"/>
          </a:xfrm>
          <a:prstGeom prst="rect">
            <a:avLst/>
          </a:prstGeom>
        </p:spPr>
        <p:txBody>
          <a:bodyPr spcFirstLastPara="1" wrap="square" lIns="91425" tIns="45700" rIns="91425" bIns="45700" numCol="1" anchor="ctr" anchorCtr="0">
            <a:noAutofit/>
          </a:bodyPr>
          <a:lstStyle/>
          <a:p>
            <a:pPr marL="0" lvl="0" indent="0" algn="ctr" rtl="0">
              <a:spcBef>
                <a:spcPts val="360"/>
              </a:spcBef>
              <a:spcAft>
                <a:spcPts val="0"/>
              </a:spcAft>
              <a:buNone/>
            </a:pPr>
            <a:r>
              <a:rPr lang="en-US" sz="3000" b="1">
                <a:solidFill>
                  <a:srgbClr val="FFFFFF"/>
                </a:solidFill>
              </a:rPr>
              <a:t>Observed instruments returned to decontam in closed position.</a:t>
            </a:r>
            <a:endParaRPr sz="3000" b="1">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49"/>
          <p:cNvPicPr preferRelativeResize="0"/>
          <p:nvPr/>
        </p:nvPicPr>
        <p:blipFill>
          <a:blip r:embed="rId3">
            <a:alphaModFix/>
          </a:blip>
          <a:stretch>
            <a:fillRect/>
          </a:stretch>
        </p:blipFill>
        <p:spPr>
          <a:xfrm>
            <a:off x="3696525" y="84176"/>
            <a:ext cx="8444574" cy="6565699"/>
          </a:xfrm>
          <a:prstGeom prst="rect">
            <a:avLst/>
          </a:prstGeom>
          <a:noFill/>
          <a:ln>
            <a:noFill/>
          </a:ln>
        </p:spPr>
      </p:pic>
      <p:sp>
        <p:nvSpPr>
          <p:cNvPr id="378" name="Google Shape;378;p49"/>
          <p:cNvSpPr txBox="1">
            <a:spLocks noGrp="1"/>
          </p:cNvSpPr>
          <p:nvPr>
            <p:ph type="body" idx="1"/>
          </p:nvPr>
        </p:nvSpPr>
        <p:spPr>
          <a:xfrm>
            <a:off x="124250" y="327150"/>
            <a:ext cx="3255900" cy="5579700"/>
          </a:xfrm>
          <a:prstGeom prst="rect">
            <a:avLst/>
          </a:prstGeom>
        </p:spPr>
        <p:txBody>
          <a:bodyPr spcFirstLastPara="1" wrap="square" lIns="91425" tIns="45700" rIns="91425" bIns="45700" numCol="1" anchor="ctr" anchorCtr="0">
            <a:noAutofit/>
          </a:bodyPr>
          <a:lstStyle/>
          <a:p>
            <a:pPr marL="0" lvl="0" indent="0" algn="ctr" rtl="0">
              <a:spcBef>
                <a:spcPts val="360"/>
              </a:spcBef>
              <a:spcAft>
                <a:spcPts val="600"/>
              </a:spcAft>
              <a:buNone/>
            </a:pPr>
            <a:r>
              <a:rPr lang="en-US" sz="3600" b="1">
                <a:solidFill>
                  <a:srgbClr val="FFFFFF"/>
                </a:solidFill>
              </a:rPr>
              <a:t>DeMayo positioner returned without gross soil removed.  This should be disposed of in OR.</a:t>
            </a:r>
            <a:endParaRPr sz="3600" b="1">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4CEB03-C1A2-ED45-ACAD-9882F1883B20}"/>
              </a:ext>
            </a:extLst>
          </p:cNvPr>
          <p:cNvSpPr>
            <a:spLocks noGrp="1"/>
          </p:cNvSpPr>
          <p:nvPr>
            <p:ph type="title"/>
          </p:nvPr>
        </p:nvSpPr>
        <p:spPr>
          <a:xfrm>
            <a:off x="62290" y="3849270"/>
            <a:ext cx="8534401" cy="2941390"/>
          </a:xfrm>
        </p:spPr>
        <p:txBody>
          <a:bodyPr/>
          <a:lstStyle/>
          <a:p>
            <a:pPr algn="ctr"/>
            <a:r>
              <a:rPr lang="en-US" sz="1600" b="1" i="0">
                <a:solidFill>
                  <a:schemeClr val="bg1"/>
                </a:solidFill>
                <a:effectLst/>
                <a:latin typeface="Arial Narrow" panose="020B0606020202030204" pitchFamily="34" charset="0"/>
              </a:rPr>
              <a:t>SEAVEY HEALTHCARE CONSULTING</a:t>
            </a:r>
            <a:r>
              <a:rPr lang="en-US" sz="1600" b="1" i="0" baseline="30000">
                <a:solidFill>
                  <a:schemeClr val="bg1"/>
                </a:solidFill>
                <a:effectLst/>
                <a:latin typeface="Arial Narrow" panose="020B0606020202030204" pitchFamily="34" charset="0"/>
              </a:rPr>
              <a:t>®</a:t>
            </a:r>
            <a:r>
              <a:rPr lang="en-US" sz="1600" b="0" i="0">
                <a:solidFill>
                  <a:schemeClr val="bg1"/>
                </a:solidFill>
                <a:effectLst/>
                <a:latin typeface="Times New Roman" panose="020F0502020204030204" pitchFamily="34" charset="0"/>
              </a:rPr>
              <a:t/>
            </a:r>
            <a:br>
              <a:rPr lang="en-US" sz="1600" b="0" i="0">
                <a:solidFill>
                  <a:schemeClr val="bg1"/>
                </a:solidFill>
                <a:effectLst/>
                <a:latin typeface="Times New Roman" panose="020F0502020204030204" pitchFamily="34" charset="0"/>
              </a:rPr>
            </a:br>
            <a:r>
              <a:rPr lang="en-US" sz="1600" b="1" i="0">
                <a:solidFill>
                  <a:schemeClr val="bg1"/>
                </a:solidFill>
                <a:effectLst/>
                <a:latin typeface="Comic Sans MS" panose="020F0502020204030204" pitchFamily="34" charset="0"/>
              </a:rPr>
              <a:t>STERILE PROCESSING SURGICAL SERVICES . </a:t>
            </a:r>
            <a:br>
              <a:rPr lang="en-US" sz="1600" b="1" i="0">
                <a:solidFill>
                  <a:schemeClr val="bg1"/>
                </a:solidFill>
                <a:effectLst/>
                <a:latin typeface="Comic Sans MS" panose="020F0502020204030204" pitchFamily="34" charset="0"/>
              </a:rPr>
            </a:br>
            <a:r>
              <a:rPr lang="en-US" sz="1600" b="0" i="0">
                <a:solidFill>
                  <a:schemeClr val="bg1"/>
                </a:solidFill>
                <a:effectLst/>
                <a:latin typeface="Comic Sans MS" panose="020F0502020204030204" pitchFamily="34" charset="0"/>
              </a:rPr>
              <a:t>303-467-0868 office/fax</a:t>
            </a:r>
            <a:r>
              <a:rPr lang="en-US" sz="1600" b="0" i="0">
                <a:solidFill>
                  <a:schemeClr val="bg1"/>
                </a:solidFill>
                <a:effectLst/>
                <a:latin typeface="Times New Roman" panose="020F0502020204030204" pitchFamily="34" charset="0"/>
              </a:rPr>
              <a:t/>
            </a:r>
            <a:br>
              <a:rPr lang="en-US" sz="1600" b="0" i="0">
                <a:solidFill>
                  <a:schemeClr val="bg1"/>
                </a:solidFill>
                <a:effectLst/>
                <a:latin typeface="Times New Roman" panose="020F0502020204030204" pitchFamily="34" charset="0"/>
              </a:rPr>
            </a:br>
            <a:r>
              <a:rPr lang="en-US" sz="1600" b="0" i="0" u="sng">
                <a:solidFill>
                  <a:schemeClr val="bg1"/>
                </a:solidFill>
                <a:effectLst/>
                <a:latin typeface="Comic Sans MS" panose="020F0502020204030204" pitchFamily="34" charset="0"/>
                <a:hlinkClick r:id="rId2">
                  <a:extLst>
                    <a:ext uri="{A12FA001-AC4F-418D-AE19-62706E023703}">
                      <ahyp:hlinkClr xmlns:ahyp="http://schemas.microsoft.com/office/drawing/2018/hyperlinkcolor" xmlns="" val="tx"/>
                    </a:ext>
                  </a:extLst>
                </a:hlinkClick>
              </a:rPr>
              <a:t>www.seaveyhealthcareconsulting.com</a:t>
            </a:r>
            <a:r>
              <a:rPr lang="en-US" sz="1600" b="0" i="0">
                <a:solidFill>
                  <a:schemeClr val="bg1"/>
                </a:solidFill>
                <a:effectLst/>
                <a:latin typeface="Times New Roman" panose="020F0502020204030204" pitchFamily="34" charset="0"/>
              </a:rPr>
              <a:t/>
            </a:r>
            <a:br>
              <a:rPr lang="en-US" sz="1600" b="0" i="0">
                <a:solidFill>
                  <a:schemeClr val="bg1"/>
                </a:solidFill>
                <a:effectLst/>
                <a:latin typeface="Times New Roman" panose="020F0502020204030204" pitchFamily="34" charset="0"/>
              </a:rPr>
            </a:br>
            <a:r>
              <a:rPr lang="en-US" sz="1600" b="1" i="0">
                <a:solidFill>
                  <a:schemeClr val="bg1"/>
                </a:solidFill>
                <a:effectLst/>
                <a:latin typeface="Arial Narrow" panose="020B0606020202030204" pitchFamily="34" charset="0"/>
              </a:rPr>
              <a:t>Established in 2003</a:t>
            </a:r>
            <a:br>
              <a:rPr lang="en-US" sz="1600" b="1" i="0">
                <a:solidFill>
                  <a:schemeClr val="bg1"/>
                </a:solidFill>
                <a:effectLst/>
                <a:latin typeface="Arial Narrow" panose="020B0606020202030204" pitchFamily="34" charset="0"/>
              </a:rPr>
            </a:br>
            <a:r>
              <a:rPr lang="en-US" sz="1600" b="0" i="0">
                <a:solidFill>
                  <a:schemeClr val="bg1"/>
                </a:solidFill>
                <a:effectLst/>
                <a:latin typeface="Times New Roman" panose="020F0502020204030204" pitchFamily="34" charset="0"/>
              </a:rPr>
              <a:t/>
            </a:r>
            <a:br>
              <a:rPr lang="en-US" sz="1600" b="0" i="0">
                <a:solidFill>
                  <a:schemeClr val="bg1"/>
                </a:solidFill>
                <a:effectLst/>
                <a:latin typeface="Times New Roman" panose="020F0502020204030204" pitchFamily="34" charset="0"/>
              </a:rPr>
            </a:br>
            <a:r>
              <a:rPr lang="en-US" sz="1600" b="1" i="0">
                <a:solidFill>
                  <a:schemeClr val="bg1"/>
                </a:solidFill>
                <a:effectLst/>
                <a:latin typeface="Lucida Handwriting" panose="020F0502020204030204" pitchFamily="34" charset="0"/>
              </a:rPr>
              <a:t>Sterile Processing Best Practices Audit Check She</a:t>
            </a:r>
            <a:r>
              <a:rPr lang="en-US" sz="1800" b="1" i="0">
                <a:solidFill>
                  <a:schemeClr val="bg1"/>
                </a:solidFill>
                <a:effectLst/>
                <a:latin typeface="Lucida Handwriting" panose="020F0502020204030204" pitchFamily="34" charset="0"/>
              </a:rPr>
              <a:t>et</a:t>
            </a:r>
            <a:r>
              <a:rPr lang="en-US" b="0" i="0">
                <a:solidFill>
                  <a:schemeClr val="bg1"/>
                </a:solidFill>
                <a:effectLst/>
                <a:latin typeface="Times New Roman" panose="020F0502020204030204" pitchFamily="34" charset="0"/>
              </a:rPr>
              <a:t/>
            </a:r>
            <a:br>
              <a:rPr lang="en-US" b="0" i="0">
                <a:solidFill>
                  <a:schemeClr val="bg1"/>
                </a:solidFill>
                <a:effectLst/>
                <a:latin typeface="Times New Roman" panose="020F0502020204030204" pitchFamily="34" charset="0"/>
              </a:rPr>
            </a:br>
            <a:endParaRPr lang="en-US">
              <a:solidFill>
                <a:schemeClr val="bg1"/>
              </a:solidFill>
            </a:endParaRPr>
          </a:p>
        </p:txBody>
      </p:sp>
      <p:pic>
        <p:nvPicPr>
          <p:cNvPr id="4" name="Picture 4">
            <a:extLst>
              <a:ext uri="{FF2B5EF4-FFF2-40B4-BE49-F238E27FC236}">
                <a16:creationId xmlns:a16="http://schemas.microsoft.com/office/drawing/2014/main" xmlns="" id="{43FCDACE-5DCA-D848-8DB0-F92A5109637A}"/>
              </a:ext>
            </a:extLst>
          </p:cNvPr>
          <p:cNvPicPr>
            <a:picLocks noChangeAspect="1"/>
          </p:cNvPicPr>
          <p:nvPr/>
        </p:nvPicPr>
        <p:blipFill>
          <a:blip r:embed="rId3"/>
          <a:stretch>
            <a:fillRect/>
          </a:stretch>
        </p:blipFill>
        <p:spPr>
          <a:xfrm>
            <a:off x="8068671" y="630159"/>
            <a:ext cx="4099354" cy="5597681"/>
          </a:xfrm>
          <a:prstGeom prst="rect">
            <a:avLst/>
          </a:prstGeom>
        </p:spPr>
      </p:pic>
      <p:sp>
        <p:nvSpPr>
          <p:cNvPr id="6" name="TextBox 5">
            <a:extLst>
              <a:ext uri="{FF2B5EF4-FFF2-40B4-BE49-F238E27FC236}">
                <a16:creationId xmlns:a16="http://schemas.microsoft.com/office/drawing/2014/main" xmlns="" id="{FB1CC84F-82B6-E94A-8B1D-315A6A0564DD}"/>
              </a:ext>
            </a:extLst>
          </p:cNvPr>
          <p:cNvSpPr txBox="1"/>
          <p:nvPr/>
        </p:nvSpPr>
        <p:spPr>
          <a:xfrm>
            <a:off x="5188334" y="2515757"/>
            <a:ext cx="1828800" cy="1828800"/>
          </a:xfrm>
          <a:prstGeom prst="rect">
            <a:avLst/>
          </a:prstGeom>
          <a:noFill/>
        </p:spPr>
        <p:txBody>
          <a:bodyPr wrap="square" rtlCol="0">
            <a:spAutoFit/>
          </a:bodyPr>
          <a:lstStyle/>
          <a:p>
            <a:pPr algn="l"/>
            <a:endParaRPr lang="en-US"/>
          </a:p>
        </p:txBody>
      </p:sp>
      <p:sp>
        <p:nvSpPr>
          <p:cNvPr id="7" name="TextBox 6">
            <a:extLst>
              <a:ext uri="{FF2B5EF4-FFF2-40B4-BE49-F238E27FC236}">
                <a16:creationId xmlns:a16="http://schemas.microsoft.com/office/drawing/2014/main" xmlns="" id="{45AC1DB5-6BA2-C64C-8D46-42FBF19E0D66}"/>
              </a:ext>
            </a:extLst>
          </p:cNvPr>
          <p:cNvSpPr txBox="1"/>
          <p:nvPr/>
        </p:nvSpPr>
        <p:spPr>
          <a:xfrm>
            <a:off x="521890" y="183845"/>
            <a:ext cx="6666710" cy="1384995"/>
          </a:xfrm>
          <a:prstGeom prst="rect">
            <a:avLst/>
          </a:prstGeom>
          <a:noFill/>
        </p:spPr>
        <p:txBody>
          <a:bodyPr wrap="square" rtlCol="0">
            <a:spAutoFit/>
          </a:bodyPr>
          <a:lstStyle/>
          <a:p>
            <a:pPr algn="ctr"/>
            <a:r>
              <a:rPr lang="en-US" sz="2800" b="1"/>
              <a:t>Hail to my “work mom” </a:t>
            </a:r>
          </a:p>
          <a:p>
            <a:pPr algn="ctr"/>
            <a:r>
              <a:rPr lang="en-US" sz="2800" b="1"/>
              <a:t>Rose Seavey. Retired!</a:t>
            </a:r>
          </a:p>
          <a:p>
            <a:pPr algn="ctr"/>
            <a:r>
              <a:rPr lang="en-US" sz="2800" b="1"/>
              <a:t>Expert,Mentor,Guide, Friend</a:t>
            </a:r>
          </a:p>
        </p:txBody>
      </p:sp>
      <p:sp>
        <p:nvSpPr>
          <p:cNvPr id="10" name="TextBox 9">
            <a:extLst>
              <a:ext uri="{FF2B5EF4-FFF2-40B4-BE49-F238E27FC236}">
                <a16:creationId xmlns:a16="http://schemas.microsoft.com/office/drawing/2014/main" xmlns="" id="{6ACECC02-5737-1E49-8B93-EE6FAEAE4799}"/>
              </a:ext>
            </a:extLst>
          </p:cNvPr>
          <p:cNvSpPr txBox="1"/>
          <p:nvPr/>
        </p:nvSpPr>
        <p:spPr>
          <a:xfrm>
            <a:off x="62290" y="2117523"/>
            <a:ext cx="7867055" cy="1569660"/>
          </a:xfrm>
          <a:prstGeom prst="rect">
            <a:avLst/>
          </a:prstGeom>
          <a:noFill/>
        </p:spPr>
        <p:txBody>
          <a:bodyPr wrap="square" rtlCol="0">
            <a:spAutoFit/>
          </a:bodyPr>
          <a:lstStyle/>
          <a:p>
            <a:pPr algn="ctr"/>
            <a:r>
              <a:rPr lang="en-US" sz="1600" b="1" i="1">
                <a:solidFill>
                  <a:schemeClr val="bg1"/>
                </a:solidFill>
                <a:effectLst/>
                <a:latin typeface="Helvetica Neue"/>
              </a:rPr>
              <a:t>Rose Seavey, MBA, BS, RN, CNOR, CRCST, CSPDT, is president and CEO of Seavey Healthcare Consulting, Inc. in Arvada, CO, having previously served as the director of the sterile processing department at The Children’s Hospital of Denver. She is a member of numerous AAMI working groups focused on developing sterilization and reprocessing standards and is the author of</a:t>
            </a:r>
            <a:r>
              <a:rPr lang="en-US" sz="1600" b="1" i="0">
                <a:solidFill>
                  <a:schemeClr val="bg1"/>
                </a:solidFill>
                <a:effectLst/>
                <a:latin typeface="Helvetica Neue"/>
              </a:rPr>
              <a:t> Sterile Processing in Healthcare Facilities: Preparing for Accreditation Surveys.</a:t>
            </a:r>
            <a:endParaRPr lang="en-US" sz="1600" b="1">
              <a:solidFill>
                <a:schemeClr val="bg1"/>
              </a:solidFill>
            </a:endParaRPr>
          </a:p>
        </p:txBody>
      </p:sp>
    </p:spTree>
    <p:extLst>
      <p:ext uri="{BB962C8B-B14F-4D97-AF65-F5344CB8AC3E}">
        <p14:creationId xmlns:p14="http://schemas.microsoft.com/office/powerpoint/2010/main" val="388580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48"/>
          <p:cNvPicPr preferRelativeResize="0"/>
          <p:nvPr/>
        </p:nvPicPr>
        <p:blipFill rotWithShape="1">
          <a:blip r:embed="rId3">
            <a:alphaModFix/>
          </a:blip>
          <a:srcRect b="3984"/>
          <a:stretch/>
        </p:blipFill>
        <p:spPr>
          <a:xfrm rot="5400000">
            <a:off x="1000996" y="-785885"/>
            <a:ext cx="6395313" cy="8089000"/>
          </a:xfrm>
          <a:prstGeom prst="rect">
            <a:avLst/>
          </a:prstGeom>
          <a:noFill/>
          <a:ln>
            <a:noFill/>
          </a:ln>
        </p:spPr>
      </p:pic>
      <p:sp>
        <p:nvSpPr>
          <p:cNvPr id="371" name="Google Shape;371;p48"/>
          <p:cNvSpPr txBox="1">
            <a:spLocks noGrp="1"/>
          </p:cNvSpPr>
          <p:nvPr>
            <p:ph type="body" idx="4294967295"/>
          </p:nvPr>
        </p:nvSpPr>
        <p:spPr>
          <a:xfrm>
            <a:off x="8475747" y="116181"/>
            <a:ext cx="3255900" cy="4268608"/>
          </a:xfrm>
          <a:prstGeom prst="rect">
            <a:avLst/>
          </a:prstGeom>
        </p:spPr>
        <p:txBody>
          <a:bodyPr spcFirstLastPara="1" wrap="square" lIns="91425" tIns="45700" rIns="91425" bIns="45700" numCol="1" anchor="ctr" anchorCtr="0">
            <a:noAutofit/>
          </a:bodyPr>
          <a:lstStyle/>
          <a:p>
            <a:pPr marL="0" lvl="0" indent="0" algn="ctr" rtl="0">
              <a:spcBef>
                <a:spcPts val="400"/>
              </a:spcBef>
              <a:spcAft>
                <a:spcPts val="0"/>
              </a:spcAft>
              <a:buNone/>
            </a:pPr>
            <a:r>
              <a:rPr lang="en-US" sz="3600" b="1">
                <a:solidFill>
                  <a:srgbClr val="FFFFFF"/>
                </a:solidFill>
              </a:rPr>
              <a:t>Camera returned to decontam underneath other instruments</a:t>
            </a:r>
            <a:endParaRPr sz="3600" b="1">
              <a:solidFill>
                <a:srgbClr val="FFFFFF"/>
              </a:solidFill>
            </a:endParaRPr>
          </a:p>
          <a:p>
            <a:pPr marL="0" lvl="0" indent="0" algn="l" rtl="0">
              <a:spcBef>
                <a:spcPts val="600"/>
              </a:spcBef>
              <a:spcAft>
                <a:spcPts val="600"/>
              </a:spcAft>
              <a:buNone/>
            </a:pPr>
            <a:endParaRPr sz="3600" b="1">
              <a:solidFill>
                <a:srgbClr val="FFFFFF"/>
              </a:solidFill>
            </a:endParaRPr>
          </a:p>
        </p:txBody>
      </p:sp>
      <p:sp>
        <p:nvSpPr>
          <p:cNvPr id="3" name="Arrow: Left 2">
            <a:extLst>
              <a:ext uri="{FF2B5EF4-FFF2-40B4-BE49-F238E27FC236}">
                <a16:creationId xmlns:a16="http://schemas.microsoft.com/office/drawing/2014/main" xmlns="" id="{7916114B-28BA-AA40-967A-C2822F0F64A8}"/>
              </a:ext>
            </a:extLst>
          </p:cNvPr>
          <p:cNvSpPr/>
          <p:nvPr/>
        </p:nvSpPr>
        <p:spPr>
          <a:xfrm rot="1228304">
            <a:off x="7724939" y="5074554"/>
            <a:ext cx="4160957" cy="11993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There goes $5K and some turn overs for tomorrow!!</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D2023601-4101-174D-BB14-DA854E4E00BB}"/>
              </a:ext>
            </a:extLst>
          </p:cNvPr>
          <p:cNvPicPr>
            <a:picLocks noChangeAspect="1"/>
          </p:cNvPicPr>
          <p:nvPr/>
        </p:nvPicPr>
        <p:blipFill rotWithShape="1">
          <a:blip r:embed="rId2"/>
          <a:srcRect l="20" r="-20"/>
          <a:stretch/>
        </p:blipFill>
        <p:spPr>
          <a:xfrm>
            <a:off x="33670" y="0"/>
            <a:ext cx="12124659" cy="6801469"/>
          </a:xfrm>
          <a:prstGeom prst="rect">
            <a:avLst/>
          </a:prstGeom>
        </p:spPr>
      </p:pic>
      <p:sp>
        <p:nvSpPr>
          <p:cNvPr id="2" name="TextBox 1">
            <a:extLst>
              <a:ext uri="{FF2B5EF4-FFF2-40B4-BE49-F238E27FC236}">
                <a16:creationId xmlns:a16="http://schemas.microsoft.com/office/drawing/2014/main" xmlns="" id="{9EE5471B-0440-2F41-BD5B-67A355B38E6B}"/>
              </a:ext>
            </a:extLst>
          </p:cNvPr>
          <p:cNvSpPr txBox="1"/>
          <p:nvPr/>
        </p:nvSpPr>
        <p:spPr>
          <a:xfrm rot="20401220">
            <a:off x="673550" y="2516265"/>
            <a:ext cx="11518449" cy="1569660"/>
          </a:xfrm>
          <a:prstGeom prst="rect">
            <a:avLst/>
          </a:prstGeom>
          <a:noFill/>
        </p:spPr>
        <p:txBody>
          <a:bodyPr wrap="square" rtlCol="0">
            <a:spAutoFit/>
          </a:bodyPr>
          <a:lstStyle/>
          <a:p>
            <a:pPr algn="ctr"/>
            <a:r>
              <a:rPr lang="en-US" sz="4800" b="1">
                <a:solidFill>
                  <a:srgbClr val="FF0000"/>
                </a:solidFill>
              </a:rPr>
              <a:t>DECONTAM AND CLEANING VERIFICATION PROCESS</a:t>
            </a:r>
          </a:p>
        </p:txBody>
      </p:sp>
    </p:spTree>
    <p:extLst>
      <p:ext uri="{BB962C8B-B14F-4D97-AF65-F5344CB8AC3E}">
        <p14:creationId xmlns:p14="http://schemas.microsoft.com/office/powerpoint/2010/main" val="1895579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8"/>
          <p:cNvSpPr txBox="1">
            <a:spLocks noGrp="1"/>
          </p:cNvSpPr>
          <p:nvPr>
            <p:ph type="ctrTitle"/>
          </p:nvPr>
        </p:nvSpPr>
        <p:spPr>
          <a:xfrm>
            <a:off x="813675" y="92592"/>
            <a:ext cx="10364850" cy="865207"/>
          </a:xfrm>
          <a:prstGeom prst="rect">
            <a:avLst/>
          </a:prstGeom>
        </p:spPr>
        <p:txBody>
          <a:bodyPr spcFirstLastPara="1" wrap="square" lIns="91425" tIns="45700" rIns="91425" bIns="45700" numCol="1" anchor="b" anchorCtr="0">
            <a:noAutofit/>
          </a:bodyPr>
          <a:lstStyle/>
          <a:p>
            <a:pPr marL="0" lvl="0" indent="0" algn="ctr" rtl="0">
              <a:spcBef>
                <a:spcPts val="0"/>
              </a:spcBef>
              <a:spcAft>
                <a:spcPts val="0"/>
              </a:spcAft>
              <a:buNone/>
            </a:pPr>
            <a:r>
              <a:rPr lang="en-US" b="1"/>
              <a:t>Cleaning Verification Program</a:t>
            </a:r>
            <a:endParaRPr b="1"/>
          </a:p>
        </p:txBody>
      </p:sp>
      <p:sp>
        <p:nvSpPr>
          <p:cNvPr id="293" name="Google Shape;293;p38"/>
          <p:cNvSpPr txBox="1"/>
          <p:nvPr/>
        </p:nvSpPr>
        <p:spPr>
          <a:xfrm>
            <a:off x="75758" y="1397316"/>
            <a:ext cx="11851930" cy="5368092"/>
          </a:xfrm>
          <a:prstGeom prst="rect">
            <a:avLst/>
          </a:prstGeom>
          <a:noFill/>
          <a:ln>
            <a:noFill/>
          </a:ln>
        </p:spPr>
        <p:txBody>
          <a:bodyPr spcFirstLastPara="1" wrap="square" lIns="91425" tIns="91425" rIns="91425" bIns="91425" numCol="1" anchor="t" anchorCtr="0">
            <a:noAutofit/>
          </a:bodyPr>
          <a:lstStyle/>
          <a:p>
            <a:pPr lvl="0" algn="l" rtl="0">
              <a:spcBef>
                <a:spcPts val="420"/>
              </a:spcBef>
              <a:spcAft>
                <a:spcPts val="0"/>
              </a:spcAft>
              <a:buClr>
                <a:srgbClr val="FFFFFF"/>
              </a:buClr>
              <a:buSzPts val="3600"/>
            </a:pPr>
            <a:r>
              <a:rPr lang="en-US" sz="3600" b="1" u="sng">
                <a:solidFill>
                  <a:schemeClr val="accent4">
                    <a:lumMod val="60000"/>
                    <a:lumOff val="40000"/>
                  </a:schemeClr>
                </a:solidFill>
                <a:latin typeface="Century Gothic"/>
                <a:ea typeface="Century Gothic"/>
                <a:cs typeface="Century Gothic"/>
                <a:sym typeface="Century Gothic"/>
              </a:rPr>
              <a:t>1. People</a:t>
            </a:r>
            <a:endParaRPr sz="3600" b="1" u="sng">
              <a:solidFill>
                <a:schemeClr val="accent4">
                  <a:lumMod val="60000"/>
                  <a:lumOff val="40000"/>
                </a:schemeClr>
              </a:solidFill>
              <a:latin typeface="Century Gothic"/>
              <a:ea typeface="Century Gothic"/>
              <a:cs typeface="Century Gothic"/>
              <a:sym typeface="Century Gothic"/>
            </a:endParaRPr>
          </a:p>
          <a:p>
            <a:pPr marL="457200" lvl="1" algn="l" rtl="0">
              <a:spcBef>
                <a:spcPts val="0"/>
              </a:spcBef>
              <a:spcAft>
                <a:spcPts val="0"/>
              </a:spcAft>
              <a:buClr>
                <a:srgbClr val="FFFFFF"/>
              </a:buClr>
              <a:buSzPts val="3600"/>
            </a:pPr>
            <a:r>
              <a:rPr lang="en-US" sz="3600" b="1">
                <a:solidFill>
                  <a:srgbClr val="FFFFFF"/>
                </a:solidFill>
                <a:latin typeface="Century Gothic"/>
                <a:ea typeface="Century Gothic"/>
                <a:cs typeface="Century Gothic"/>
                <a:sym typeface="Century Gothic"/>
              </a:rPr>
              <a:t>  Training. Lead tech in charge of program</a:t>
            </a:r>
            <a:endParaRPr sz="3600" b="1">
              <a:solidFill>
                <a:srgbClr val="FFFFFF"/>
              </a:solidFill>
              <a:latin typeface="Century Gothic"/>
              <a:ea typeface="Century Gothic"/>
              <a:cs typeface="Century Gothic"/>
              <a:sym typeface="Century Gothic"/>
            </a:endParaRPr>
          </a:p>
          <a:p>
            <a:pPr lvl="0" algn="l" rtl="0">
              <a:spcBef>
                <a:spcPts val="0"/>
              </a:spcBef>
              <a:spcAft>
                <a:spcPts val="0"/>
              </a:spcAft>
              <a:buClr>
                <a:srgbClr val="FFFFFF"/>
              </a:buClr>
              <a:buSzPts val="3600"/>
            </a:pPr>
            <a:r>
              <a:rPr lang="en-US" sz="3600" b="1" u="sng">
                <a:solidFill>
                  <a:schemeClr val="accent4">
                    <a:lumMod val="60000"/>
                    <a:lumOff val="40000"/>
                  </a:schemeClr>
                </a:solidFill>
                <a:latin typeface="Century Gothic"/>
                <a:ea typeface="Century Gothic"/>
                <a:cs typeface="Century Gothic"/>
                <a:sym typeface="Century Gothic"/>
              </a:rPr>
              <a:t>2. Process</a:t>
            </a:r>
            <a:endParaRPr sz="3600" b="1" u="sng">
              <a:solidFill>
                <a:schemeClr val="accent4">
                  <a:lumMod val="60000"/>
                  <a:lumOff val="40000"/>
                </a:schemeClr>
              </a:solidFill>
              <a:latin typeface="Century Gothic"/>
              <a:ea typeface="Century Gothic"/>
              <a:cs typeface="Century Gothic"/>
              <a:sym typeface="Century Gothic"/>
            </a:endParaRPr>
          </a:p>
          <a:p>
            <a:pPr marL="457200" lvl="1" algn="l" rtl="0">
              <a:spcBef>
                <a:spcPts val="0"/>
              </a:spcBef>
              <a:spcAft>
                <a:spcPts val="0"/>
              </a:spcAft>
              <a:buClr>
                <a:srgbClr val="FFFFFF"/>
              </a:buClr>
              <a:buSzPts val="3600"/>
            </a:pPr>
            <a:r>
              <a:rPr lang="en-US" sz="3600" b="1">
                <a:solidFill>
                  <a:srgbClr val="FFFFFF"/>
                </a:solidFill>
                <a:latin typeface="Century Gothic"/>
                <a:ea typeface="Century Gothic"/>
                <a:cs typeface="Century Gothic"/>
                <a:sym typeface="Century Gothic"/>
              </a:rPr>
              <a:t>	Procedure. Checklists, Maintenance of equipment.</a:t>
            </a:r>
            <a:endParaRPr sz="3600" b="1">
              <a:solidFill>
                <a:srgbClr val="FFFFFF"/>
              </a:solidFill>
              <a:latin typeface="Century Gothic"/>
              <a:ea typeface="Century Gothic"/>
              <a:cs typeface="Century Gothic"/>
              <a:sym typeface="Century Gothic"/>
            </a:endParaRPr>
          </a:p>
          <a:p>
            <a:pPr lvl="0" algn="l" rtl="0">
              <a:spcBef>
                <a:spcPts val="0"/>
              </a:spcBef>
              <a:spcAft>
                <a:spcPts val="0"/>
              </a:spcAft>
              <a:buClr>
                <a:srgbClr val="FFFFFF"/>
              </a:buClr>
              <a:buSzPts val="3600"/>
            </a:pPr>
            <a:r>
              <a:rPr lang="en-US" sz="3600" b="1" u="sng">
                <a:solidFill>
                  <a:schemeClr val="accent4">
                    <a:lumMod val="60000"/>
                    <a:lumOff val="40000"/>
                  </a:schemeClr>
                </a:solidFill>
                <a:latin typeface="Century Gothic"/>
                <a:ea typeface="Century Gothic"/>
                <a:cs typeface="Century Gothic"/>
                <a:sym typeface="Century Gothic"/>
              </a:rPr>
              <a:t>3. Mechanical</a:t>
            </a:r>
            <a:endParaRPr sz="3600" b="1" u="sng">
              <a:solidFill>
                <a:schemeClr val="accent4">
                  <a:lumMod val="60000"/>
                  <a:lumOff val="40000"/>
                </a:schemeClr>
              </a:solidFill>
              <a:latin typeface="Century Gothic"/>
              <a:ea typeface="Century Gothic"/>
              <a:cs typeface="Century Gothic"/>
              <a:sym typeface="Century Gothic"/>
            </a:endParaRPr>
          </a:p>
          <a:p>
            <a:pPr marL="457200" lvl="1" algn="l" rtl="0">
              <a:spcBef>
                <a:spcPts val="0"/>
              </a:spcBef>
              <a:spcAft>
                <a:spcPts val="0"/>
              </a:spcAft>
              <a:buClr>
                <a:srgbClr val="FFFFFF"/>
              </a:buClr>
              <a:buSzPts val="3600"/>
            </a:pPr>
            <a:r>
              <a:rPr lang="en-US" sz="3600" b="1">
                <a:solidFill>
                  <a:srgbClr val="FFFFFF"/>
                </a:solidFill>
                <a:latin typeface="Century Gothic"/>
                <a:ea typeface="Century Gothic"/>
                <a:cs typeface="Century Gothic"/>
                <a:sym typeface="Century Gothic"/>
              </a:rPr>
              <a:t>	Validate the efficacy of equipment and 	chemistries. In wash Tests. Post wash tests. 	Critical Water</a:t>
            </a:r>
            <a:endParaRPr sz="3600" b="1">
              <a:solidFill>
                <a:srgbClr val="FFFFFF"/>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42"/>
          <p:cNvPicPr preferRelativeResize="0"/>
          <p:nvPr/>
        </p:nvPicPr>
        <p:blipFill>
          <a:blip r:embed="rId3">
            <a:alphaModFix/>
          </a:blip>
          <a:stretch>
            <a:fillRect/>
          </a:stretch>
        </p:blipFill>
        <p:spPr>
          <a:xfrm>
            <a:off x="984854" y="121200"/>
            <a:ext cx="10759765" cy="6615600"/>
          </a:xfrm>
          <a:prstGeom prst="rect">
            <a:avLst/>
          </a:prstGeom>
          <a:noFill/>
          <a:ln>
            <a:noFill/>
          </a:ln>
        </p:spPr>
      </p:pic>
      <p:sp>
        <p:nvSpPr>
          <p:cNvPr id="2" name="TextBox 1">
            <a:extLst>
              <a:ext uri="{FF2B5EF4-FFF2-40B4-BE49-F238E27FC236}">
                <a16:creationId xmlns:a16="http://schemas.microsoft.com/office/drawing/2014/main" xmlns="" id="{96FF60F7-C6F3-6846-AA39-AD5883065A9B}"/>
              </a:ext>
            </a:extLst>
          </p:cNvPr>
          <p:cNvSpPr txBox="1"/>
          <p:nvPr/>
        </p:nvSpPr>
        <p:spPr>
          <a:xfrm>
            <a:off x="5150455" y="2338988"/>
            <a:ext cx="1828800" cy="1828800"/>
          </a:xfrm>
          <a:prstGeom prst="rect">
            <a:avLst/>
          </a:prstGeom>
          <a:noFill/>
        </p:spPr>
        <p:txBody>
          <a:bodyPr wrap="square" rtlCol="0">
            <a:spAutoFit/>
          </a:bodyPr>
          <a:lstStyle/>
          <a:p>
            <a:pPr algn="l"/>
            <a:endParaRPr lang="en-US"/>
          </a:p>
        </p:txBody>
      </p:sp>
      <p:pic>
        <p:nvPicPr>
          <p:cNvPr id="4" name="Picture 4">
            <a:extLst>
              <a:ext uri="{FF2B5EF4-FFF2-40B4-BE49-F238E27FC236}">
                <a16:creationId xmlns:a16="http://schemas.microsoft.com/office/drawing/2014/main" xmlns="" id="{B30BE75C-1049-634F-85B8-AB14F208B8E2}"/>
              </a:ext>
            </a:extLst>
          </p:cNvPr>
          <p:cNvPicPr>
            <a:picLocks noChangeAspect="1"/>
          </p:cNvPicPr>
          <p:nvPr/>
        </p:nvPicPr>
        <p:blipFill>
          <a:blip r:embed="rId4"/>
          <a:stretch>
            <a:fillRect/>
          </a:stretch>
        </p:blipFill>
        <p:spPr>
          <a:xfrm>
            <a:off x="176769" y="62276"/>
            <a:ext cx="3130492" cy="679572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9"/>
          <p:cNvPicPr preferRelativeResize="0"/>
          <p:nvPr/>
        </p:nvPicPr>
        <p:blipFill rotWithShape="1">
          <a:blip r:embed="rId3">
            <a:alphaModFix/>
          </a:blip>
          <a:srcRect r="11339"/>
          <a:stretch/>
        </p:blipFill>
        <p:spPr>
          <a:xfrm rot="-5400000">
            <a:off x="1214763" y="-1093614"/>
            <a:ext cx="3817250" cy="6105525"/>
          </a:xfrm>
          <a:prstGeom prst="rect">
            <a:avLst/>
          </a:prstGeom>
          <a:noFill/>
          <a:ln>
            <a:noFill/>
          </a:ln>
        </p:spPr>
      </p:pic>
      <p:pic>
        <p:nvPicPr>
          <p:cNvPr id="300" name="Google Shape;300;p39"/>
          <p:cNvPicPr preferRelativeResize="0"/>
          <p:nvPr/>
        </p:nvPicPr>
        <p:blipFill rotWithShape="1">
          <a:blip r:embed="rId4">
            <a:alphaModFix/>
          </a:blip>
          <a:srcRect r="12602"/>
          <a:stretch/>
        </p:blipFill>
        <p:spPr>
          <a:xfrm rot="-5400000">
            <a:off x="2670925" y="2022600"/>
            <a:ext cx="3516000" cy="5877750"/>
          </a:xfrm>
          <a:prstGeom prst="rect">
            <a:avLst/>
          </a:prstGeom>
          <a:noFill/>
          <a:ln>
            <a:noFill/>
          </a:ln>
        </p:spPr>
      </p:pic>
      <p:sp>
        <p:nvSpPr>
          <p:cNvPr id="301" name="Google Shape;301;p39"/>
          <p:cNvSpPr/>
          <p:nvPr/>
        </p:nvSpPr>
        <p:spPr>
          <a:xfrm rot="-1368112">
            <a:off x="3117543" y="4721074"/>
            <a:ext cx="472202" cy="906904"/>
          </a:xfrm>
          <a:prstGeom prst="upArrow">
            <a:avLst>
              <a:gd name="adj1" fmla="val 50000"/>
              <a:gd name="adj2" fmla="val 50000"/>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
        <p:nvSpPr>
          <p:cNvPr id="302" name="Google Shape;302;p39"/>
          <p:cNvSpPr/>
          <p:nvPr/>
        </p:nvSpPr>
        <p:spPr>
          <a:xfrm rot="-1368112">
            <a:off x="1668093" y="1755074"/>
            <a:ext cx="472202" cy="906904"/>
          </a:xfrm>
          <a:prstGeom prst="up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
        <p:nvSpPr>
          <p:cNvPr id="303" name="Google Shape;303;p39"/>
          <p:cNvSpPr/>
          <p:nvPr/>
        </p:nvSpPr>
        <p:spPr>
          <a:xfrm rot="-1368112">
            <a:off x="3336193" y="1162024"/>
            <a:ext cx="472202" cy="906904"/>
          </a:xfrm>
          <a:prstGeom prst="up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
        <p:nvSpPr>
          <p:cNvPr id="304" name="Google Shape;304;p39"/>
          <p:cNvSpPr/>
          <p:nvPr/>
        </p:nvSpPr>
        <p:spPr>
          <a:xfrm rot="-1368112">
            <a:off x="4513743" y="1289599"/>
            <a:ext cx="472202" cy="906904"/>
          </a:xfrm>
          <a:prstGeom prst="up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
        <p:nvSpPr>
          <p:cNvPr id="305" name="Google Shape;305;p39"/>
          <p:cNvSpPr txBox="1">
            <a:spLocks noGrp="1"/>
          </p:cNvSpPr>
          <p:nvPr>
            <p:ph type="body" idx="4294967295"/>
          </p:nvPr>
        </p:nvSpPr>
        <p:spPr>
          <a:xfrm>
            <a:off x="7202200" y="580625"/>
            <a:ext cx="4799400" cy="4422600"/>
          </a:xfrm>
          <a:prstGeom prst="rect">
            <a:avLst/>
          </a:prstGeom>
        </p:spPr>
        <p:txBody>
          <a:bodyPr spcFirstLastPara="1" wrap="square" lIns="91425" tIns="45700" rIns="91425" bIns="45700" numCol="1" anchor="ctr" anchorCtr="0">
            <a:noAutofit/>
          </a:bodyPr>
          <a:lstStyle/>
          <a:p>
            <a:pPr marL="0" lvl="0" indent="0" algn="ctr" rtl="0">
              <a:spcBef>
                <a:spcPts val="400"/>
              </a:spcBef>
              <a:spcAft>
                <a:spcPts val="0"/>
              </a:spcAft>
              <a:buNone/>
            </a:pPr>
            <a:r>
              <a:rPr lang="en-US" sz="3000" b="1">
                <a:solidFill>
                  <a:srgbClr val="FFFFFF"/>
                </a:solidFill>
              </a:rPr>
              <a:t>All Clean Test logs not completely filled out.</a:t>
            </a:r>
            <a:endParaRPr sz="3000" b="1">
              <a:solidFill>
                <a:srgbClr val="FFFFFF"/>
              </a:solidFill>
            </a:endParaRPr>
          </a:p>
          <a:p>
            <a:pPr marL="0" lvl="0" indent="0" algn="ctr" rtl="0">
              <a:spcBef>
                <a:spcPts val="600"/>
              </a:spcBef>
              <a:spcAft>
                <a:spcPts val="0"/>
              </a:spcAft>
              <a:buNone/>
            </a:pPr>
            <a:r>
              <a:rPr lang="en-US" sz="3000" b="1">
                <a:solidFill>
                  <a:srgbClr val="FFFFFF"/>
                </a:solidFill>
              </a:rPr>
              <a:t>Interpretation chart needs to be available to determine if failures are impingement or chemistry related. (could be available, just not observed)</a:t>
            </a:r>
            <a:endParaRPr sz="3000" b="1">
              <a:solidFill>
                <a:srgbClr val="FFFFFF"/>
              </a:solidFill>
            </a:endParaRPr>
          </a:p>
          <a:p>
            <a:pPr marL="0" lvl="0" indent="0" algn="l" rtl="0">
              <a:spcBef>
                <a:spcPts val="600"/>
              </a:spcBef>
              <a:spcAft>
                <a:spcPts val="600"/>
              </a:spcAft>
              <a:buNone/>
            </a:pPr>
            <a:endParaRPr sz="3000" b="1">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a:spLocks noGrp="1"/>
          </p:cNvSpPr>
          <p:nvPr>
            <p:ph type="title"/>
          </p:nvPr>
        </p:nvSpPr>
        <p:spPr>
          <a:xfrm>
            <a:off x="80324" y="326769"/>
            <a:ext cx="5784000" cy="4783500"/>
          </a:xfrm>
          <a:prstGeom prst="rect">
            <a:avLst/>
          </a:prstGeom>
        </p:spPr>
        <p:txBody>
          <a:bodyPr spcFirstLastPara="1" wrap="square" lIns="91425" tIns="45700" rIns="91425" bIns="45700" numCol="1" anchor="ctr" anchorCtr="0">
            <a:noAutofit/>
          </a:bodyPr>
          <a:lstStyle/>
          <a:p>
            <a:pPr marL="0" lvl="0" indent="0" algn="ctr" rtl="0">
              <a:spcBef>
                <a:spcPts val="0"/>
              </a:spcBef>
              <a:spcAft>
                <a:spcPts val="0"/>
              </a:spcAft>
              <a:buNone/>
            </a:pPr>
            <a:r>
              <a:rPr lang="en-US" sz="4800" b="1"/>
              <a:t>Make sure Cart washer maintenance program includes cleaning the holding tank </a:t>
            </a:r>
            <a:endParaRPr sz="4800" b="1"/>
          </a:p>
        </p:txBody>
      </p:sp>
      <p:pic>
        <p:nvPicPr>
          <p:cNvPr id="286" name="Google Shape;286;p37"/>
          <p:cNvPicPr preferRelativeResize="0"/>
          <p:nvPr/>
        </p:nvPicPr>
        <p:blipFill>
          <a:blip r:embed="rId3">
            <a:alphaModFix/>
          </a:blip>
          <a:stretch>
            <a:fillRect/>
          </a:stretch>
        </p:blipFill>
        <p:spPr>
          <a:xfrm>
            <a:off x="5740780" y="147775"/>
            <a:ext cx="6370896" cy="65637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0"/>
          <p:cNvPicPr preferRelativeResize="0"/>
          <p:nvPr/>
        </p:nvPicPr>
        <p:blipFill>
          <a:blip r:embed="rId3">
            <a:alphaModFix/>
          </a:blip>
          <a:stretch>
            <a:fillRect/>
          </a:stretch>
        </p:blipFill>
        <p:spPr>
          <a:xfrm>
            <a:off x="8891725" y="152400"/>
            <a:ext cx="3171825" cy="5695950"/>
          </a:xfrm>
          <a:prstGeom prst="rect">
            <a:avLst/>
          </a:prstGeom>
          <a:noFill/>
          <a:ln>
            <a:noFill/>
          </a:ln>
        </p:spPr>
      </p:pic>
      <p:pic>
        <p:nvPicPr>
          <p:cNvPr id="312" name="Google Shape;312;p40"/>
          <p:cNvPicPr preferRelativeResize="0"/>
          <p:nvPr/>
        </p:nvPicPr>
        <p:blipFill rotWithShape="1">
          <a:blip r:embed="rId4">
            <a:alphaModFix/>
          </a:blip>
          <a:srcRect r="24196" b="8625"/>
          <a:stretch/>
        </p:blipFill>
        <p:spPr>
          <a:xfrm>
            <a:off x="123825" y="152400"/>
            <a:ext cx="5082975" cy="3611775"/>
          </a:xfrm>
          <a:prstGeom prst="rect">
            <a:avLst/>
          </a:prstGeom>
          <a:noFill/>
          <a:ln>
            <a:noFill/>
          </a:ln>
        </p:spPr>
      </p:pic>
      <p:pic>
        <p:nvPicPr>
          <p:cNvPr id="313" name="Google Shape;313;p40"/>
          <p:cNvPicPr preferRelativeResize="0"/>
          <p:nvPr/>
        </p:nvPicPr>
        <p:blipFill>
          <a:blip r:embed="rId5">
            <a:alphaModFix/>
          </a:blip>
          <a:stretch>
            <a:fillRect/>
          </a:stretch>
        </p:blipFill>
        <p:spPr>
          <a:xfrm>
            <a:off x="5359200" y="152400"/>
            <a:ext cx="3380116" cy="3611775"/>
          </a:xfrm>
          <a:prstGeom prst="rect">
            <a:avLst/>
          </a:prstGeom>
          <a:noFill/>
          <a:ln>
            <a:noFill/>
          </a:ln>
        </p:spPr>
      </p:pic>
      <p:sp>
        <p:nvSpPr>
          <p:cNvPr id="314" name="Google Shape;314;p40"/>
          <p:cNvSpPr txBox="1">
            <a:spLocks noGrp="1"/>
          </p:cNvSpPr>
          <p:nvPr>
            <p:ph type="body" idx="4294967295"/>
          </p:nvPr>
        </p:nvSpPr>
        <p:spPr>
          <a:xfrm>
            <a:off x="195375" y="4309800"/>
            <a:ext cx="5011500" cy="2301000"/>
          </a:xfrm>
          <a:prstGeom prst="rect">
            <a:avLst/>
          </a:prstGeom>
        </p:spPr>
        <p:txBody>
          <a:bodyPr spcFirstLastPara="1" wrap="square" lIns="91425" tIns="45700" rIns="91425" bIns="45700" numCol="1" anchor="ctr" anchorCtr="0">
            <a:noAutofit/>
          </a:bodyPr>
          <a:lstStyle/>
          <a:p>
            <a:pPr marL="0" lvl="0" indent="0" algn="ctr" rtl="0">
              <a:spcBef>
                <a:spcPts val="400"/>
              </a:spcBef>
              <a:spcAft>
                <a:spcPts val="0"/>
              </a:spcAft>
              <a:buNone/>
            </a:pPr>
            <a:r>
              <a:rPr lang="en-US" sz="3000" b="1">
                <a:solidFill>
                  <a:srgbClr val="FFFFFF"/>
                </a:solidFill>
              </a:rPr>
              <a:t>Cleaning verification program will include washer maintenance </a:t>
            </a:r>
            <a:endParaRPr sz="3000" b="1">
              <a:solidFill>
                <a:srgbClr val="FFFFFF"/>
              </a:solidFill>
            </a:endParaRPr>
          </a:p>
          <a:p>
            <a:pPr marL="0" lvl="0" indent="0" algn="ctr" rtl="0">
              <a:spcBef>
                <a:spcPts val="600"/>
              </a:spcBef>
              <a:spcAft>
                <a:spcPts val="0"/>
              </a:spcAft>
              <a:buNone/>
            </a:pPr>
            <a:r>
              <a:rPr lang="en-US" sz="3000" b="1">
                <a:solidFill>
                  <a:srgbClr val="FFFFFF"/>
                </a:solidFill>
              </a:rPr>
              <a:t>(spray arm check and clean, descale, etc)</a:t>
            </a:r>
            <a:endParaRPr sz="3000" b="1">
              <a:solidFill>
                <a:srgbClr val="FFFFFF"/>
              </a:solidFill>
            </a:endParaRPr>
          </a:p>
          <a:p>
            <a:pPr marL="0" lvl="0" indent="0" algn="l" rtl="0">
              <a:spcBef>
                <a:spcPts val="600"/>
              </a:spcBef>
              <a:spcAft>
                <a:spcPts val="600"/>
              </a:spcAft>
              <a:buNone/>
            </a:pPr>
            <a:endParaRPr sz="3000" b="1">
              <a:solidFill>
                <a:srgbClr val="FFFFFF"/>
              </a:solidFill>
            </a:endParaRPr>
          </a:p>
        </p:txBody>
      </p:sp>
      <p:pic>
        <p:nvPicPr>
          <p:cNvPr id="315" name="Google Shape;315;p40"/>
          <p:cNvPicPr preferRelativeResize="0"/>
          <p:nvPr/>
        </p:nvPicPr>
        <p:blipFill>
          <a:blip r:embed="rId6">
            <a:alphaModFix/>
          </a:blip>
          <a:stretch>
            <a:fillRect/>
          </a:stretch>
        </p:blipFill>
        <p:spPr>
          <a:xfrm>
            <a:off x="5850275" y="3909150"/>
            <a:ext cx="2407065" cy="27890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1"/>
          <p:cNvSpPr txBox="1">
            <a:spLocks noGrp="1"/>
          </p:cNvSpPr>
          <p:nvPr>
            <p:ph type="title"/>
          </p:nvPr>
        </p:nvSpPr>
        <p:spPr>
          <a:xfrm>
            <a:off x="357950" y="124050"/>
            <a:ext cx="11306100" cy="3101100"/>
          </a:xfrm>
          <a:prstGeom prst="rect">
            <a:avLst/>
          </a:prstGeom>
        </p:spPr>
        <p:txBody>
          <a:bodyPr spcFirstLastPara="1" wrap="square" lIns="91425" tIns="45700" rIns="91425" bIns="45700" numCol="1" anchor="ctr" anchorCtr="0">
            <a:noAutofit/>
          </a:bodyPr>
          <a:lstStyle/>
          <a:p>
            <a:pPr marL="0" lvl="0" indent="0" algn="ctr" rtl="0">
              <a:spcBef>
                <a:spcPts val="0"/>
              </a:spcBef>
              <a:spcAft>
                <a:spcPts val="0"/>
              </a:spcAft>
              <a:buNone/>
            </a:pPr>
            <a:r>
              <a:rPr lang="en-US" sz="4800" b="1"/>
              <a:t>Review Cycle profiles for washers from MFG as part of review and ensure staff are using appropriate cycles</a:t>
            </a:r>
            <a:endParaRPr sz="4800" b="1"/>
          </a:p>
        </p:txBody>
      </p:sp>
      <p:pic>
        <p:nvPicPr>
          <p:cNvPr id="393" name="Google Shape;393;p51"/>
          <p:cNvPicPr preferRelativeResize="0"/>
          <p:nvPr/>
        </p:nvPicPr>
        <p:blipFill>
          <a:blip r:embed="rId3">
            <a:alphaModFix/>
          </a:blip>
          <a:stretch>
            <a:fillRect/>
          </a:stretch>
        </p:blipFill>
        <p:spPr>
          <a:xfrm>
            <a:off x="2693561" y="3225150"/>
            <a:ext cx="5723875" cy="3508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7"/>
          <p:cNvPicPr preferRelativeResize="0"/>
          <p:nvPr/>
        </p:nvPicPr>
        <p:blipFill>
          <a:blip r:embed="rId3">
            <a:alphaModFix/>
          </a:blip>
          <a:stretch>
            <a:fillRect/>
          </a:stretch>
        </p:blipFill>
        <p:spPr>
          <a:xfrm>
            <a:off x="5410200" y="152400"/>
            <a:ext cx="6527875" cy="6481975"/>
          </a:xfrm>
          <a:prstGeom prst="rect">
            <a:avLst/>
          </a:prstGeom>
          <a:noFill/>
          <a:ln>
            <a:noFill/>
          </a:ln>
        </p:spPr>
      </p:pic>
      <p:sp>
        <p:nvSpPr>
          <p:cNvPr id="363" name="Google Shape;363;p47"/>
          <p:cNvSpPr/>
          <p:nvPr/>
        </p:nvSpPr>
        <p:spPr>
          <a:xfrm>
            <a:off x="6537238" y="372750"/>
            <a:ext cx="4273800" cy="15033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
        <p:nvSpPr>
          <p:cNvPr id="364" name="Google Shape;364;p47"/>
          <p:cNvSpPr/>
          <p:nvPr/>
        </p:nvSpPr>
        <p:spPr>
          <a:xfrm rot="1264884">
            <a:off x="6886948" y="2807665"/>
            <a:ext cx="4273633" cy="1235269"/>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
        <p:nvSpPr>
          <p:cNvPr id="365" name="Google Shape;365;p47"/>
          <p:cNvSpPr txBox="1">
            <a:spLocks noGrp="1"/>
          </p:cNvSpPr>
          <p:nvPr>
            <p:ph type="body" idx="1"/>
          </p:nvPr>
        </p:nvSpPr>
        <p:spPr>
          <a:xfrm>
            <a:off x="152400" y="753750"/>
            <a:ext cx="4809000" cy="5579700"/>
          </a:xfrm>
          <a:prstGeom prst="rect">
            <a:avLst/>
          </a:prstGeom>
        </p:spPr>
        <p:txBody>
          <a:bodyPr spcFirstLastPara="1" wrap="square" lIns="91425" tIns="45700" rIns="91425" bIns="45700" numCol="1" anchor="ctr" anchorCtr="0">
            <a:noAutofit/>
          </a:bodyPr>
          <a:lstStyle/>
          <a:p>
            <a:pPr marL="0" lvl="0" indent="0" algn="ctr" rtl="0">
              <a:spcBef>
                <a:spcPts val="360"/>
              </a:spcBef>
              <a:spcAft>
                <a:spcPts val="0"/>
              </a:spcAft>
              <a:buNone/>
            </a:pPr>
            <a:r>
              <a:rPr lang="en-US" sz="3000" b="1">
                <a:solidFill>
                  <a:srgbClr val="FFFFFF"/>
                </a:solidFill>
              </a:rPr>
              <a:t>Instruments are sent through the wash in closed position</a:t>
            </a:r>
            <a:endParaRPr sz="3000" b="1">
              <a:solidFill>
                <a:srgbClr val="FFFFFF"/>
              </a:solidFill>
            </a:endParaRPr>
          </a:p>
          <a:p>
            <a:pPr marL="0" lvl="0" indent="0" algn="ctr" rtl="0">
              <a:spcBef>
                <a:spcPts val="600"/>
              </a:spcBef>
              <a:spcAft>
                <a:spcPts val="0"/>
              </a:spcAft>
              <a:buNone/>
            </a:pPr>
            <a:endParaRPr sz="3000" b="1">
              <a:solidFill>
                <a:srgbClr val="FFFFFF"/>
              </a:solidFill>
            </a:endParaRPr>
          </a:p>
          <a:p>
            <a:pPr marL="0" lvl="0" indent="0" algn="ctr" rtl="0">
              <a:spcBef>
                <a:spcPts val="600"/>
              </a:spcBef>
              <a:spcAft>
                <a:spcPts val="0"/>
              </a:spcAft>
              <a:buNone/>
            </a:pPr>
            <a:r>
              <a:rPr lang="en-US" sz="3000" b="1">
                <a:solidFill>
                  <a:srgbClr val="FFFFFF"/>
                </a:solidFill>
              </a:rPr>
              <a:t>Unsafe expectation for SPD employees to dig in soiled instruments to separate and open</a:t>
            </a:r>
            <a:endParaRPr sz="3000" b="1">
              <a:solidFill>
                <a:srgbClr val="FFFFFF"/>
              </a:solidFill>
            </a:endParaRPr>
          </a:p>
          <a:p>
            <a:pPr marL="0" lvl="0" indent="0" algn="ctr" rtl="0">
              <a:spcBef>
                <a:spcPts val="600"/>
              </a:spcBef>
              <a:spcAft>
                <a:spcPts val="0"/>
              </a:spcAft>
              <a:buNone/>
            </a:pPr>
            <a:endParaRPr sz="3000" b="1">
              <a:solidFill>
                <a:srgbClr val="FFFFFF"/>
              </a:solidFill>
            </a:endParaRPr>
          </a:p>
          <a:p>
            <a:pPr marL="0" lvl="0" indent="0" algn="ctr" rtl="0">
              <a:spcBef>
                <a:spcPts val="600"/>
              </a:spcBef>
              <a:spcAft>
                <a:spcPts val="0"/>
              </a:spcAft>
              <a:buNone/>
            </a:pPr>
            <a:r>
              <a:rPr lang="en-US" sz="3000" b="1">
                <a:solidFill>
                  <a:srgbClr val="FFFFFF"/>
                </a:solidFill>
              </a:rPr>
              <a:t>*Picture is from set in assembly area waiting to be assembled</a:t>
            </a:r>
            <a:endParaRPr sz="3000" b="1">
              <a:solidFill>
                <a:srgbClr val="FFFFFF"/>
              </a:solidFill>
            </a:endParaRPr>
          </a:p>
          <a:p>
            <a:pPr marL="0" lvl="0" indent="0" algn="l" rtl="0">
              <a:spcBef>
                <a:spcPts val="600"/>
              </a:spcBef>
              <a:spcAft>
                <a:spcPts val="600"/>
              </a:spcAft>
              <a:buNone/>
            </a:pPr>
            <a:endParaRPr sz="3000" b="1">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body" idx="1"/>
          </p:nvPr>
        </p:nvSpPr>
        <p:spPr>
          <a:xfrm>
            <a:off x="179725" y="809200"/>
            <a:ext cx="6983100" cy="5579700"/>
          </a:xfrm>
          <a:prstGeom prst="rect">
            <a:avLst/>
          </a:prstGeom>
        </p:spPr>
        <p:txBody>
          <a:bodyPr spcFirstLastPara="1" wrap="square" lIns="91425" tIns="45700" rIns="91425" bIns="45700" numCol="1" anchor="ctr" anchorCtr="0">
            <a:noAutofit/>
          </a:bodyPr>
          <a:lstStyle/>
          <a:p>
            <a:pPr marL="0" lvl="0" indent="0" algn="ctr" rtl="0">
              <a:spcBef>
                <a:spcPts val="360"/>
              </a:spcBef>
              <a:spcAft>
                <a:spcPts val="0"/>
              </a:spcAft>
              <a:buNone/>
            </a:pPr>
            <a:r>
              <a:rPr lang="en-US" sz="3000" b="1">
                <a:solidFill>
                  <a:srgbClr val="FFFFFF"/>
                </a:solidFill>
              </a:rPr>
              <a:t>Linting pipe cleaners being used to brush lumens and to hold instruments open.  These shed fibers.</a:t>
            </a:r>
            <a:endParaRPr sz="3000" b="1">
              <a:solidFill>
                <a:srgbClr val="FFFFFF"/>
              </a:solidFill>
            </a:endParaRPr>
          </a:p>
          <a:p>
            <a:pPr marL="0" lvl="0" indent="0" algn="ctr" rtl="0">
              <a:spcBef>
                <a:spcPts val="600"/>
              </a:spcBef>
              <a:spcAft>
                <a:spcPts val="0"/>
              </a:spcAft>
              <a:buNone/>
            </a:pPr>
            <a:endParaRPr sz="3000" b="1">
              <a:solidFill>
                <a:srgbClr val="FFFFFF"/>
              </a:solidFill>
            </a:endParaRPr>
          </a:p>
          <a:p>
            <a:pPr marL="0" lvl="0" indent="0" algn="ctr" rtl="0">
              <a:spcBef>
                <a:spcPts val="600"/>
              </a:spcBef>
              <a:spcAft>
                <a:spcPts val="0"/>
              </a:spcAft>
              <a:buNone/>
            </a:pPr>
            <a:r>
              <a:rPr lang="en-US" sz="3000" b="1">
                <a:solidFill>
                  <a:srgbClr val="FFFFFF"/>
                </a:solidFill>
              </a:rPr>
              <a:t>Other non-linting options available</a:t>
            </a:r>
            <a:endParaRPr sz="3000" b="1">
              <a:solidFill>
                <a:srgbClr val="FFFFFF"/>
              </a:solidFill>
            </a:endParaRPr>
          </a:p>
          <a:p>
            <a:pPr marL="0" lvl="0" indent="0" algn="ctr" rtl="0">
              <a:spcBef>
                <a:spcPts val="600"/>
              </a:spcBef>
              <a:spcAft>
                <a:spcPts val="0"/>
              </a:spcAft>
              <a:buNone/>
            </a:pPr>
            <a:r>
              <a:rPr lang="en-US" sz="3000" b="1">
                <a:solidFill>
                  <a:srgbClr val="FFFFFF"/>
                </a:solidFill>
              </a:rPr>
              <a:t>Disposable ex - Healthmark</a:t>
            </a:r>
            <a:endParaRPr sz="3000" b="1">
              <a:solidFill>
                <a:srgbClr val="FFFFFF"/>
              </a:solidFill>
            </a:endParaRPr>
          </a:p>
          <a:p>
            <a:pPr marL="0" lvl="0" indent="0" algn="ctr" rtl="0">
              <a:spcBef>
                <a:spcPts val="600"/>
              </a:spcBef>
              <a:spcAft>
                <a:spcPts val="0"/>
              </a:spcAft>
              <a:buNone/>
            </a:pPr>
            <a:r>
              <a:rPr lang="en-US" sz="3000" b="1">
                <a:solidFill>
                  <a:srgbClr val="FFFFFF"/>
                </a:solidFill>
              </a:rPr>
              <a:t>Key Surgical has reusable brushes (follow IFU for when to throw away and how often to clean brushes)</a:t>
            </a:r>
            <a:endParaRPr sz="3000" b="1">
              <a:solidFill>
                <a:srgbClr val="FFFFFF"/>
              </a:solidFill>
            </a:endParaRPr>
          </a:p>
          <a:p>
            <a:pPr marL="0" lvl="0" indent="0" algn="ctr" rtl="0">
              <a:spcBef>
                <a:spcPts val="600"/>
              </a:spcBef>
              <a:spcAft>
                <a:spcPts val="600"/>
              </a:spcAft>
              <a:buNone/>
            </a:pPr>
            <a:endParaRPr sz="3000" b="1">
              <a:solidFill>
                <a:srgbClr val="FFFFFF"/>
              </a:solidFill>
            </a:endParaRPr>
          </a:p>
        </p:txBody>
      </p:sp>
      <p:pic>
        <p:nvPicPr>
          <p:cNvPr id="198" name="Google Shape;198;p27"/>
          <p:cNvPicPr preferRelativeResize="0"/>
          <p:nvPr/>
        </p:nvPicPr>
        <p:blipFill>
          <a:blip r:embed="rId3">
            <a:alphaModFix/>
          </a:blip>
          <a:stretch>
            <a:fillRect/>
          </a:stretch>
        </p:blipFill>
        <p:spPr>
          <a:xfrm>
            <a:off x="7162800" y="152400"/>
            <a:ext cx="4904126" cy="65388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47C3E028-5971-0B48-A905-832F05E07DF7}"/>
              </a:ext>
            </a:extLst>
          </p:cNvPr>
          <p:cNvSpPr>
            <a:spLocks noGrp="1"/>
          </p:cNvSpPr>
          <p:nvPr>
            <p:ph type="body" idx="1"/>
          </p:nvPr>
        </p:nvSpPr>
        <p:spPr>
          <a:xfrm>
            <a:off x="170035" y="3738219"/>
            <a:ext cx="11909170" cy="2995832"/>
          </a:xfrm>
        </p:spPr>
        <p:txBody>
          <a:bodyPr/>
          <a:lstStyle/>
          <a:p>
            <a:pPr fontAlgn="base"/>
            <a:r>
              <a:rPr lang="en-US" sz="2000" b="1" i="0">
                <a:solidFill>
                  <a:srgbClr val="FFFF00"/>
                </a:solidFill>
                <a:effectLst/>
                <a:latin typeface="Helvetica Neue"/>
              </a:rPr>
              <a:t>                		 Preparing for Accreditation Surveys, 3rd Edition</a:t>
            </a:r>
          </a:p>
          <a:p>
            <a:pPr algn="ctr" fontAlgn="base"/>
            <a:r>
              <a:rPr lang="en-US" sz="2000" b="1" i="0">
                <a:solidFill>
                  <a:srgbClr val="FFFF00"/>
                </a:solidFill>
                <a:effectLst/>
                <a:latin typeface="Helvetica Neue"/>
              </a:rPr>
              <a:t>This book provides valuable tools for preparing for accreditation surveys and maintaining compliance with accreditation requirements as they relate to sterile processing. New to this third edition are best-practice audit tools for immediate-use steam sterilization (IUSS) and high-level disinfection (HLD), and an instrument integrity checklist. It has also been updated to reflect the 2017 revision of ANSI/AAMI ST79 and current TJC accreditation standards related to sterile processing. TJC's new SAFER matrix scoring methodology is also discussed.</a:t>
            </a:r>
          </a:p>
          <a:p>
            <a:endParaRPr lang="en-US"/>
          </a:p>
        </p:txBody>
      </p:sp>
      <p:pic>
        <p:nvPicPr>
          <p:cNvPr id="6" name="Picture 6">
            <a:extLst>
              <a:ext uri="{FF2B5EF4-FFF2-40B4-BE49-F238E27FC236}">
                <a16:creationId xmlns:a16="http://schemas.microsoft.com/office/drawing/2014/main" xmlns="" id="{1FB79074-CFDC-254F-A0AF-1253687C0F27}"/>
              </a:ext>
            </a:extLst>
          </p:cNvPr>
          <p:cNvPicPr>
            <a:picLocks noChangeAspect="1"/>
          </p:cNvPicPr>
          <p:nvPr/>
        </p:nvPicPr>
        <p:blipFill>
          <a:blip r:embed="rId2"/>
          <a:stretch>
            <a:fillRect/>
          </a:stretch>
        </p:blipFill>
        <p:spPr>
          <a:xfrm>
            <a:off x="3106636" y="235610"/>
            <a:ext cx="5214040" cy="3193390"/>
          </a:xfrm>
          <a:prstGeom prst="rect">
            <a:avLst/>
          </a:prstGeom>
        </p:spPr>
      </p:pic>
      <p:sp>
        <p:nvSpPr>
          <p:cNvPr id="8" name="TextBox 7">
            <a:extLst>
              <a:ext uri="{FF2B5EF4-FFF2-40B4-BE49-F238E27FC236}">
                <a16:creationId xmlns:a16="http://schemas.microsoft.com/office/drawing/2014/main" xmlns="" id="{89CA1D24-DE1E-BD41-9277-37E9D234251D}"/>
              </a:ext>
            </a:extLst>
          </p:cNvPr>
          <p:cNvSpPr txBox="1"/>
          <p:nvPr/>
        </p:nvSpPr>
        <p:spPr>
          <a:xfrm>
            <a:off x="5188334" y="2515757"/>
            <a:ext cx="1828800" cy="1828800"/>
          </a:xfrm>
          <a:prstGeom prst="rect">
            <a:avLst/>
          </a:prstGeom>
          <a:noFill/>
        </p:spPr>
        <p:txBody>
          <a:bodyPr wrap="square" rtlCol="0">
            <a:spAutoFit/>
          </a:bodyPr>
          <a:lstStyle/>
          <a:p>
            <a:pPr algn="l"/>
            <a:endParaRPr lang="en-US"/>
          </a:p>
        </p:txBody>
      </p:sp>
      <p:sp>
        <p:nvSpPr>
          <p:cNvPr id="10" name="Speech Bubble: Oval 9">
            <a:extLst>
              <a:ext uri="{FF2B5EF4-FFF2-40B4-BE49-F238E27FC236}">
                <a16:creationId xmlns:a16="http://schemas.microsoft.com/office/drawing/2014/main" xmlns="" id="{C2E6B3CF-112B-1844-8695-04F7F3B6B8BD}"/>
              </a:ext>
            </a:extLst>
          </p:cNvPr>
          <p:cNvSpPr/>
          <p:nvPr/>
        </p:nvSpPr>
        <p:spPr>
          <a:xfrm rot="1641422">
            <a:off x="8675700" y="488961"/>
            <a:ext cx="3223478" cy="232966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2">
                    <a:lumMod val="20000"/>
                    <a:lumOff val="80000"/>
                  </a:schemeClr>
                </a:solidFill>
              </a:rPr>
              <a:t>BUY THIS BOOK!!!!! AAMI.ORG</a:t>
            </a:r>
          </a:p>
        </p:txBody>
      </p:sp>
    </p:spTree>
    <p:extLst>
      <p:ext uri="{BB962C8B-B14F-4D97-AF65-F5344CB8AC3E}">
        <p14:creationId xmlns:p14="http://schemas.microsoft.com/office/powerpoint/2010/main" val="2283042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8"/>
          <p:cNvPicPr preferRelativeResize="0"/>
          <p:nvPr/>
        </p:nvPicPr>
        <p:blipFill>
          <a:blip r:embed="rId3">
            <a:alphaModFix/>
          </a:blip>
          <a:stretch>
            <a:fillRect/>
          </a:stretch>
        </p:blipFill>
        <p:spPr>
          <a:xfrm>
            <a:off x="5051975" y="141550"/>
            <a:ext cx="6882401" cy="6443100"/>
          </a:xfrm>
          <a:prstGeom prst="rect">
            <a:avLst/>
          </a:prstGeom>
          <a:noFill/>
          <a:ln>
            <a:noFill/>
          </a:ln>
        </p:spPr>
      </p:pic>
      <p:sp>
        <p:nvSpPr>
          <p:cNvPr id="205" name="Google Shape;205;p28"/>
          <p:cNvSpPr txBox="1">
            <a:spLocks noGrp="1"/>
          </p:cNvSpPr>
          <p:nvPr>
            <p:ph type="body" idx="1"/>
          </p:nvPr>
        </p:nvSpPr>
        <p:spPr>
          <a:xfrm>
            <a:off x="179725" y="809200"/>
            <a:ext cx="4151700" cy="5579700"/>
          </a:xfrm>
          <a:prstGeom prst="rect">
            <a:avLst/>
          </a:prstGeom>
        </p:spPr>
        <p:txBody>
          <a:bodyPr spcFirstLastPara="1" wrap="square" lIns="91425" tIns="45700" rIns="91425" bIns="45700" numCol="1" anchor="ctr" anchorCtr="0">
            <a:noAutofit/>
          </a:bodyPr>
          <a:lstStyle/>
          <a:p>
            <a:pPr marL="0" lvl="0" indent="0" algn="ctr" rtl="0">
              <a:spcBef>
                <a:spcPts val="360"/>
              </a:spcBef>
              <a:spcAft>
                <a:spcPts val="0"/>
              </a:spcAft>
              <a:buNone/>
            </a:pPr>
            <a:r>
              <a:rPr lang="en-US" sz="3000" b="1">
                <a:solidFill>
                  <a:srgbClr val="FFFFFF"/>
                </a:solidFill>
              </a:rPr>
              <a:t>Key Surgical or other brush organizer should be on the wall near the hand washing sink. </a:t>
            </a:r>
            <a:endParaRPr sz="3000" b="1">
              <a:solidFill>
                <a:srgbClr val="FFFFFF"/>
              </a:solidFill>
            </a:endParaRPr>
          </a:p>
          <a:p>
            <a:pPr marL="0" lvl="0" indent="0" algn="ctr" rtl="0">
              <a:spcBef>
                <a:spcPts val="600"/>
              </a:spcBef>
              <a:spcAft>
                <a:spcPts val="0"/>
              </a:spcAft>
              <a:buNone/>
            </a:pPr>
            <a:endParaRPr sz="3000" b="1">
              <a:solidFill>
                <a:srgbClr val="FFFFFF"/>
              </a:solidFill>
            </a:endParaRPr>
          </a:p>
          <a:p>
            <a:pPr marL="0" lvl="0" indent="0" algn="ctr" rtl="0">
              <a:spcBef>
                <a:spcPts val="600"/>
              </a:spcBef>
              <a:spcAft>
                <a:spcPts val="0"/>
              </a:spcAft>
              <a:buNone/>
            </a:pPr>
            <a:r>
              <a:rPr lang="en-US" sz="3000" b="1">
                <a:solidFill>
                  <a:srgbClr val="FFFFFF"/>
                </a:solidFill>
              </a:rPr>
              <a:t>Appropriate brushes need to be available for suctions (7fr, 9fr, etc)</a:t>
            </a:r>
            <a:endParaRPr sz="3000" b="1">
              <a:solidFill>
                <a:srgbClr val="FFFFFF"/>
              </a:solidFill>
            </a:endParaRPr>
          </a:p>
          <a:p>
            <a:pPr marL="0" lvl="0" indent="0" algn="ctr" rtl="0">
              <a:spcBef>
                <a:spcPts val="600"/>
              </a:spcBef>
              <a:spcAft>
                <a:spcPts val="600"/>
              </a:spcAft>
              <a:buNone/>
            </a:pPr>
            <a:endParaRPr sz="3000" b="1">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9"/>
          <p:cNvPicPr preferRelativeResize="0"/>
          <p:nvPr/>
        </p:nvPicPr>
        <p:blipFill>
          <a:blip r:embed="rId3">
            <a:alphaModFix/>
          </a:blip>
          <a:stretch>
            <a:fillRect/>
          </a:stretch>
        </p:blipFill>
        <p:spPr>
          <a:xfrm>
            <a:off x="6841425" y="186775"/>
            <a:ext cx="4924676" cy="6492101"/>
          </a:xfrm>
          <a:prstGeom prst="rect">
            <a:avLst/>
          </a:prstGeom>
          <a:noFill/>
          <a:ln>
            <a:noFill/>
          </a:ln>
        </p:spPr>
      </p:pic>
      <p:sp>
        <p:nvSpPr>
          <p:cNvPr id="212" name="Google Shape;212;p29"/>
          <p:cNvSpPr txBox="1">
            <a:spLocks noGrp="1"/>
          </p:cNvSpPr>
          <p:nvPr>
            <p:ph type="body" idx="1"/>
          </p:nvPr>
        </p:nvSpPr>
        <p:spPr>
          <a:xfrm>
            <a:off x="214100" y="310750"/>
            <a:ext cx="6162600" cy="5579700"/>
          </a:xfrm>
          <a:prstGeom prst="rect">
            <a:avLst/>
          </a:prstGeom>
        </p:spPr>
        <p:txBody>
          <a:bodyPr spcFirstLastPara="1" wrap="square" lIns="91425" tIns="45700" rIns="91425" bIns="45700" numCol="1" anchor="ctr" anchorCtr="0">
            <a:noAutofit/>
          </a:bodyPr>
          <a:lstStyle/>
          <a:p>
            <a:pPr marL="0" lvl="0" indent="0" algn="ctr" rtl="0">
              <a:spcBef>
                <a:spcPts val="360"/>
              </a:spcBef>
              <a:spcAft>
                <a:spcPts val="0"/>
              </a:spcAft>
              <a:buNone/>
            </a:pPr>
            <a:r>
              <a:rPr lang="en-US" sz="3600" b="1">
                <a:solidFill>
                  <a:srgbClr val="FFFFFF"/>
                </a:solidFill>
              </a:rPr>
              <a:t>Where is clean brush storage? Assembly? </a:t>
            </a:r>
          </a:p>
          <a:p>
            <a:pPr marL="0" lvl="0" indent="0" algn="ctr" rtl="0">
              <a:spcBef>
                <a:spcPts val="360"/>
              </a:spcBef>
              <a:spcAft>
                <a:spcPts val="0"/>
              </a:spcAft>
              <a:buNone/>
            </a:pPr>
            <a:r>
              <a:rPr lang="en-US" sz="3600" b="1">
                <a:solidFill>
                  <a:srgbClr val="FFFFFF"/>
                </a:solidFill>
              </a:rPr>
              <a:t> Clean storage area in decontam to replenish when decontam cheklists are done</a:t>
            </a:r>
            <a:endParaRPr sz="3600" b="1">
              <a:solidFill>
                <a:srgbClr val="FFFFFF"/>
              </a:solidFill>
            </a:endParaRPr>
          </a:p>
          <a:p>
            <a:pPr marL="0" lvl="0" indent="0" algn="ctr" rtl="0">
              <a:spcBef>
                <a:spcPts val="600"/>
              </a:spcBef>
              <a:spcAft>
                <a:spcPts val="0"/>
              </a:spcAft>
              <a:buNone/>
            </a:pPr>
            <a:r>
              <a:rPr lang="en-US" sz="3600" b="1">
                <a:solidFill>
                  <a:srgbClr val="FFFFFF"/>
                </a:solidFill>
              </a:rPr>
              <a:t>Accessible to decontam workers</a:t>
            </a:r>
            <a:endParaRPr sz="3600" b="1">
              <a:solidFill>
                <a:srgbClr val="FFFFFF"/>
              </a:solidFill>
            </a:endParaRPr>
          </a:p>
          <a:p>
            <a:pPr marL="0" lvl="0" indent="0" algn="ctr" rtl="0">
              <a:spcBef>
                <a:spcPts val="600"/>
              </a:spcBef>
              <a:spcAft>
                <a:spcPts val="600"/>
              </a:spcAft>
              <a:buNone/>
            </a:pPr>
            <a:endParaRPr sz="3600" b="1">
              <a:solidFill>
                <a:srgbClr val="FFFFFF"/>
              </a:solidFill>
            </a:endParaRPr>
          </a:p>
        </p:txBody>
      </p:sp>
      <p:sp>
        <p:nvSpPr>
          <p:cNvPr id="213" name="Google Shape;213;p29"/>
          <p:cNvSpPr/>
          <p:nvPr/>
        </p:nvSpPr>
        <p:spPr>
          <a:xfrm>
            <a:off x="3282900" y="4169425"/>
            <a:ext cx="2664300" cy="876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xfrm>
            <a:off x="745725" y="240750"/>
            <a:ext cx="10616400" cy="1507200"/>
          </a:xfrm>
          <a:prstGeom prst="rect">
            <a:avLst/>
          </a:prstGeom>
        </p:spPr>
        <p:txBody>
          <a:bodyPr spcFirstLastPara="1" wrap="square" lIns="91425" tIns="45700" rIns="91425" bIns="45700" numCol="1" anchor="ctr" anchorCtr="0">
            <a:noAutofit/>
          </a:bodyPr>
          <a:lstStyle/>
          <a:p>
            <a:pPr marL="0" lvl="0" indent="0" algn="ctr" rtl="0">
              <a:spcBef>
                <a:spcPts val="0"/>
              </a:spcBef>
              <a:spcAft>
                <a:spcPts val="0"/>
              </a:spcAft>
              <a:buNone/>
            </a:pPr>
            <a:r>
              <a:rPr lang="en-US" b="1"/>
              <a:t>General clean up. Remove items that are not for immediate usage</a:t>
            </a:r>
            <a:endParaRPr b="1"/>
          </a:p>
        </p:txBody>
      </p:sp>
      <p:pic>
        <p:nvPicPr>
          <p:cNvPr id="220" name="Google Shape;220;p30"/>
          <p:cNvPicPr preferRelativeResize="0"/>
          <p:nvPr/>
        </p:nvPicPr>
        <p:blipFill>
          <a:blip r:embed="rId3">
            <a:alphaModFix/>
          </a:blip>
          <a:stretch>
            <a:fillRect/>
          </a:stretch>
        </p:blipFill>
        <p:spPr>
          <a:xfrm>
            <a:off x="152400" y="1900357"/>
            <a:ext cx="5142248" cy="4805245"/>
          </a:xfrm>
          <a:prstGeom prst="rect">
            <a:avLst/>
          </a:prstGeom>
          <a:noFill/>
          <a:ln>
            <a:noFill/>
          </a:ln>
        </p:spPr>
      </p:pic>
      <p:pic>
        <p:nvPicPr>
          <p:cNvPr id="221" name="Google Shape;221;p30"/>
          <p:cNvPicPr preferRelativeResize="0"/>
          <p:nvPr/>
        </p:nvPicPr>
        <p:blipFill>
          <a:blip r:embed="rId4">
            <a:alphaModFix/>
          </a:blip>
          <a:stretch>
            <a:fillRect/>
          </a:stretch>
        </p:blipFill>
        <p:spPr>
          <a:xfrm>
            <a:off x="7053918" y="1900350"/>
            <a:ext cx="4833281" cy="46647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1"/>
          <p:cNvPicPr preferRelativeResize="0"/>
          <p:nvPr/>
        </p:nvPicPr>
        <p:blipFill>
          <a:blip r:embed="rId3">
            <a:alphaModFix/>
          </a:blip>
          <a:stretch>
            <a:fillRect/>
          </a:stretch>
        </p:blipFill>
        <p:spPr>
          <a:xfrm>
            <a:off x="219650" y="3075125"/>
            <a:ext cx="3136900" cy="3630474"/>
          </a:xfrm>
          <a:prstGeom prst="rect">
            <a:avLst/>
          </a:prstGeom>
          <a:noFill/>
          <a:ln>
            <a:noFill/>
          </a:ln>
        </p:spPr>
      </p:pic>
      <p:pic>
        <p:nvPicPr>
          <p:cNvPr id="228" name="Google Shape;228;p31"/>
          <p:cNvPicPr preferRelativeResize="0"/>
          <p:nvPr/>
        </p:nvPicPr>
        <p:blipFill>
          <a:blip r:embed="rId4">
            <a:alphaModFix/>
          </a:blip>
          <a:stretch>
            <a:fillRect/>
          </a:stretch>
        </p:blipFill>
        <p:spPr>
          <a:xfrm>
            <a:off x="219650" y="152000"/>
            <a:ext cx="3670199" cy="2727875"/>
          </a:xfrm>
          <a:prstGeom prst="rect">
            <a:avLst/>
          </a:prstGeom>
          <a:noFill/>
          <a:ln>
            <a:noFill/>
          </a:ln>
        </p:spPr>
      </p:pic>
      <p:pic>
        <p:nvPicPr>
          <p:cNvPr id="229" name="Google Shape;229;p31"/>
          <p:cNvPicPr preferRelativeResize="0"/>
          <p:nvPr/>
        </p:nvPicPr>
        <p:blipFill>
          <a:blip r:embed="rId5">
            <a:alphaModFix/>
          </a:blip>
          <a:stretch>
            <a:fillRect/>
          </a:stretch>
        </p:blipFill>
        <p:spPr>
          <a:xfrm>
            <a:off x="3792775" y="3075125"/>
            <a:ext cx="3251201" cy="3706675"/>
          </a:xfrm>
          <a:prstGeom prst="rect">
            <a:avLst/>
          </a:prstGeom>
          <a:noFill/>
          <a:ln>
            <a:noFill/>
          </a:ln>
        </p:spPr>
      </p:pic>
      <p:pic>
        <p:nvPicPr>
          <p:cNvPr id="230" name="Google Shape;230;p31"/>
          <p:cNvPicPr preferRelativeResize="0"/>
          <p:nvPr/>
        </p:nvPicPr>
        <p:blipFill>
          <a:blip r:embed="rId6">
            <a:alphaModFix/>
          </a:blip>
          <a:stretch>
            <a:fillRect/>
          </a:stretch>
        </p:blipFill>
        <p:spPr>
          <a:xfrm>
            <a:off x="7480200" y="3113225"/>
            <a:ext cx="4559401" cy="3630474"/>
          </a:xfrm>
          <a:prstGeom prst="rect">
            <a:avLst/>
          </a:prstGeom>
          <a:noFill/>
          <a:ln>
            <a:noFill/>
          </a:ln>
        </p:spPr>
      </p:pic>
      <p:sp>
        <p:nvSpPr>
          <p:cNvPr id="231" name="Google Shape;231;p31"/>
          <p:cNvSpPr txBox="1"/>
          <p:nvPr/>
        </p:nvSpPr>
        <p:spPr>
          <a:xfrm>
            <a:off x="4235750" y="488125"/>
            <a:ext cx="7663500" cy="1513200"/>
          </a:xfrm>
          <a:prstGeom prst="rect">
            <a:avLst/>
          </a:prstGeom>
          <a:noFill/>
          <a:ln>
            <a:noFill/>
          </a:ln>
        </p:spPr>
        <p:txBody>
          <a:bodyPr spcFirstLastPara="1" wrap="square" lIns="91425" tIns="91425" rIns="91425" bIns="91425" numCol="1" anchor="t"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232" name="Google Shape;232;p31"/>
          <p:cNvSpPr txBox="1"/>
          <p:nvPr/>
        </p:nvSpPr>
        <p:spPr>
          <a:xfrm>
            <a:off x="4043600" y="152000"/>
            <a:ext cx="8047800" cy="25686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3000" b="1">
                <a:latin typeface="Century Gothic"/>
                <a:ea typeface="Century Gothic"/>
                <a:cs typeface="Century Gothic"/>
                <a:sym typeface="Century Gothic"/>
              </a:rPr>
              <a:t>Many cleaning products across the spectrum. Various PH on product. Consider opportunity to switch to one product for washers sinks and cart washer and certified wash cycles. “Milk” bottles on assembly</a:t>
            </a:r>
            <a:endParaRPr sz="3000" b="1">
              <a:latin typeface="Century Gothic"/>
              <a:ea typeface="Century Gothic"/>
              <a:cs typeface="Century Gothic"/>
              <a:sym typeface="Century Gothic"/>
            </a:endParaRPr>
          </a:p>
        </p:txBody>
      </p:sp>
      <p:sp>
        <p:nvSpPr>
          <p:cNvPr id="233" name="Google Shape;233;p31"/>
          <p:cNvSpPr/>
          <p:nvPr/>
        </p:nvSpPr>
        <p:spPr>
          <a:xfrm rot="1051238">
            <a:off x="6056947" y="5316470"/>
            <a:ext cx="4886910" cy="113126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ctr" rtl="0">
              <a:spcBef>
                <a:spcPts val="0"/>
              </a:spcBef>
              <a:spcAft>
                <a:spcPts val="0"/>
              </a:spcAft>
              <a:buNone/>
            </a:pPr>
            <a:r>
              <a:rPr lang="en-US" sz="1800" b="1"/>
              <a:t>Use a true enzyme for more effective breakdown </a:t>
            </a:r>
            <a:endParaRPr sz="1800"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5"/>
          <p:cNvPicPr preferRelativeResize="0"/>
          <p:nvPr/>
        </p:nvPicPr>
        <p:blipFill>
          <a:blip r:embed="rId3">
            <a:alphaModFix/>
          </a:blip>
          <a:stretch>
            <a:fillRect/>
          </a:stretch>
        </p:blipFill>
        <p:spPr>
          <a:xfrm>
            <a:off x="7072500" y="152400"/>
            <a:ext cx="4940104" cy="6553199"/>
          </a:xfrm>
          <a:prstGeom prst="rect">
            <a:avLst/>
          </a:prstGeom>
          <a:noFill/>
          <a:ln>
            <a:noFill/>
          </a:ln>
        </p:spPr>
      </p:pic>
      <p:sp>
        <p:nvSpPr>
          <p:cNvPr id="264" name="Google Shape;264;p35"/>
          <p:cNvSpPr txBox="1">
            <a:spLocks noGrp="1"/>
          </p:cNvSpPr>
          <p:nvPr>
            <p:ph type="body" idx="4294967295"/>
          </p:nvPr>
        </p:nvSpPr>
        <p:spPr>
          <a:xfrm>
            <a:off x="86975" y="145775"/>
            <a:ext cx="6907500" cy="2991000"/>
          </a:xfrm>
          <a:prstGeom prst="rect">
            <a:avLst/>
          </a:prstGeom>
        </p:spPr>
        <p:txBody>
          <a:bodyPr spcFirstLastPara="1" wrap="square" lIns="91425" tIns="45700" rIns="91425" bIns="45700" numCol="1" anchor="ctr" anchorCtr="0">
            <a:noAutofit/>
          </a:bodyPr>
          <a:lstStyle/>
          <a:p>
            <a:pPr marL="457200" lvl="0" indent="-368300" algn="l" rtl="0">
              <a:spcBef>
                <a:spcPts val="400"/>
              </a:spcBef>
              <a:spcAft>
                <a:spcPts val="0"/>
              </a:spcAft>
              <a:buClr>
                <a:srgbClr val="FFFFFF"/>
              </a:buClr>
              <a:buSzPts val="2200"/>
              <a:buChar char="▶"/>
            </a:pPr>
            <a:r>
              <a:rPr lang="en-US" sz="2200" b="1">
                <a:solidFill>
                  <a:srgbClr val="FFFFFF"/>
                </a:solidFill>
              </a:rPr>
              <a:t>Cleaning activities duplicated in each bay of the sinks</a:t>
            </a:r>
            <a:endParaRPr sz="2200" b="1">
              <a:solidFill>
                <a:srgbClr val="FFFFFF"/>
              </a:solidFill>
            </a:endParaRPr>
          </a:p>
          <a:p>
            <a:pPr marL="457200" lvl="0" indent="-368300" algn="l" rtl="0">
              <a:spcBef>
                <a:spcPts val="0"/>
              </a:spcBef>
              <a:spcAft>
                <a:spcPts val="0"/>
              </a:spcAft>
              <a:buClr>
                <a:srgbClr val="FFFFFF"/>
              </a:buClr>
              <a:buSzPts val="2200"/>
              <a:buChar char="▶"/>
            </a:pPr>
            <a:r>
              <a:rPr lang="en-US" sz="2200" b="1">
                <a:solidFill>
                  <a:srgbClr val="FFFFFF"/>
                </a:solidFill>
              </a:rPr>
              <a:t>Bays of sinks should follow a linear process flow</a:t>
            </a:r>
            <a:endParaRPr sz="2200" b="1">
              <a:solidFill>
                <a:srgbClr val="FFFFFF"/>
              </a:solidFill>
            </a:endParaRPr>
          </a:p>
          <a:p>
            <a:pPr marL="457200" lvl="0" indent="-368300" algn="l" rtl="0">
              <a:spcBef>
                <a:spcPts val="0"/>
              </a:spcBef>
              <a:spcAft>
                <a:spcPts val="0"/>
              </a:spcAft>
              <a:buClr>
                <a:srgbClr val="FFFFFF"/>
              </a:buClr>
              <a:buSzPts val="2200"/>
              <a:buChar char="▶"/>
            </a:pPr>
            <a:r>
              <a:rPr lang="en-US" sz="2200" b="1">
                <a:solidFill>
                  <a:srgbClr val="FFFFFF"/>
                </a:solidFill>
              </a:rPr>
              <a:t>Need to review “Suds” product</a:t>
            </a:r>
            <a:endParaRPr sz="2200" b="1">
              <a:solidFill>
                <a:srgbClr val="FFFFFF"/>
              </a:solidFill>
            </a:endParaRPr>
          </a:p>
          <a:p>
            <a:pPr marL="457200" lvl="0" indent="-368300" algn="l" rtl="0">
              <a:spcBef>
                <a:spcPts val="0"/>
              </a:spcBef>
              <a:spcAft>
                <a:spcPts val="0"/>
              </a:spcAft>
              <a:buClr>
                <a:srgbClr val="FFFFFF"/>
              </a:buClr>
              <a:buSzPts val="2200"/>
              <a:buChar char="▶"/>
            </a:pPr>
            <a:r>
              <a:rPr lang="en-US" sz="2200" b="1">
                <a:solidFill>
                  <a:srgbClr val="FFFFFF"/>
                </a:solidFill>
              </a:rPr>
              <a:t>No critical water (RO, deionized) available for final rinse</a:t>
            </a:r>
            <a:endParaRPr sz="2200" b="1">
              <a:solidFill>
                <a:srgbClr val="FFFFFF"/>
              </a:solidFill>
            </a:endParaRPr>
          </a:p>
          <a:p>
            <a:pPr marL="457200" lvl="0" indent="-368300" algn="l" rtl="0">
              <a:spcBef>
                <a:spcPts val="0"/>
              </a:spcBef>
              <a:spcAft>
                <a:spcPts val="0"/>
              </a:spcAft>
              <a:buClr>
                <a:srgbClr val="FFFFFF"/>
              </a:buClr>
              <a:buSzPts val="2200"/>
              <a:buChar char="▶"/>
            </a:pPr>
            <a:r>
              <a:rPr lang="en-US" sz="2200" b="1">
                <a:solidFill>
                  <a:srgbClr val="FFFFFF"/>
                </a:solidFill>
              </a:rPr>
              <a:t>No pressurized medical air available</a:t>
            </a:r>
            <a:endParaRPr sz="2200" b="1">
              <a:solidFill>
                <a:srgbClr val="FFFFFF"/>
              </a:solidFill>
            </a:endParaRPr>
          </a:p>
        </p:txBody>
      </p:sp>
      <p:sp>
        <p:nvSpPr>
          <p:cNvPr id="265" name="Google Shape;265;p35"/>
          <p:cNvSpPr/>
          <p:nvPr/>
        </p:nvSpPr>
        <p:spPr>
          <a:xfrm>
            <a:off x="186350" y="4163675"/>
            <a:ext cx="6708900" cy="25344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
        <p:nvSpPr>
          <p:cNvPr id="266" name="Google Shape;266;p35"/>
          <p:cNvSpPr/>
          <p:nvPr/>
        </p:nvSpPr>
        <p:spPr>
          <a:xfrm>
            <a:off x="321350" y="4284575"/>
            <a:ext cx="2037600" cy="226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ctr" rtl="0">
              <a:spcBef>
                <a:spcPts val="0"/>
              </a:spcBef>
              <a:spcAft>
                <a:spcPts val="0"/>
              </a:spcAft>
              <a:buNone/>
            </a:pPr>
            <a:r>
              <a:rPr lang="en-US" sz="1800" b="1"/>
              <a:t>Wash</a:t>
            </a:r>
            <a:endParaRPr sz="1800" b="1"/>
          </a:p>
          <a:p>
            <a:pPr marL="0" lvl="0" indent="0" algn="ctr" rtl="0">
              <a:spcBef>
                <a:spcPts val="0"/>
              </a:spcBef>
              <a:spcAft>
                <a:spcPts val="0"/>
              </a:spcAft>
              <a:buNone/>
            </a:pPr>
            <a:r>
              <a:rPr lang="en-US" sz="1800"/>
              <a:t>Remove gross soil</a:t>
            </a:r>
            <a:endParaRPr sz="1800"/>
          </a:p>
          <a:p>
            <a:pPr marL="0" lvl="0" indent="0" algn="ctr" rtl="0">
              <a:spcBef>
                <a:spcPts val="0"/>
              </a:spcBef>
              <a:spcAft>
                <a:spcPts val="0"/>
              </a:spcAft>
              <a:buNone/>
            </a:pPr>
            <a:r>
              <a:rPr lang="en-US" sz="1800"/>
              <a:t>Brush lumens</a:t>
            </a:r>
            <a:endParaRPr sz="1800"/>
          </a:p>
        </p:txBody>
      </p:sp>
      <p:sp>
        <p:nvSpPr>
          <p:cNvPr id="267" name="Google Shape;267;p35"/>
          <p:cNvSpPr/>
          <p:nvPr/>
        </p:nvSpPr>
        <p:spPr>
          <a:xfrm>
            <a:off x="2541950" y="4300325"/>
            <a:ext cx="2037600" cy="226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ctr" rtl="0">
              <a:spcBef>
                <a:spcPts val="0"/>
              </a:spcBef>
              <a:spcAft>
                <a:spcPts val="0"/>
              </a:spcAft>
              <a:buNone/>
            </a:pPr>
            <a:r>
              <a:rPr lang="en-US" sz="1800" b="1"/>
              <a:t>Rinse</a:t>
            </a:r>
            <a:endParaRPr sz="1800" b="1"/>
          </a:p>
        </p:txBody>
      </p:sp>
      <p:sp>
        <p:nvSpPr>
          <p:cNvPr id="268" name="Google Shape;268;p35"/>
          <p:cNvSpPr/>
          <p:nvPr/>
        </p:nvSpPr>
        <p:spPr>
          <a:xfrm>
            <a:off x="4769125" y="4316075"/>
            <a:ext cx="2037600" cy="226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ctr" rtl="0">
              <a:spcBef>
                <a:spcPts val="0"/>
              </a:spcBef>
              <a:spcAft>
                <a:spcPts val="0"/>
              </a:spcAft>
              <a:buNone/>
            </a:pPr>
            <a:r>
              <a:rPr lang="en-US" sz="1800" b="1"/>
              <a:t>RO Water Rinse</a:t>
            </a:r>
            <a:endParaRPr sz="1800" b="1"/>
          </a:p>
        </p:txBody>
      </p:sp>
      <p:sp>
        <p:nvSpPr>
          <p:cNvPr id="269" name="Google Shape;269;p35"/>
          <p:cNvSpPr/>
          <p:nvPr/>
        </p:nvSpPr>
        <p:spPr>
          <a:xfrm>
            <a:off x="639800" y="3227050"/>
            <a:ext cx="5802000" cy="812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ctr" rtl="0">
              <a:spcBef>
                <a:spcPts val="0"/>
              </a:spcBef>
              <a:spcAft>
                <a:spcPts val="0"/>
              </a:spcAft>
              <a:buNone/>
            </a:pPr>
            <a:r>
              <a:rPr lang="en-US" sz="1800" b="1"/>
              <a:t>Soiled   &gt;&gt;&gt;   Clean</a:t>
            </a:r>
            <a:endParaRPr sz="1800" b="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6"/>
          <p:cNvPicPr preferRelativeResize="0"/>
          <p:nvPr/>
        </p:nvPicPr>
        <p:blipFill>
          <a:blip r:embed="rId3">
            <a:alphaModFix/>
          </a:blip>
          <a:stretch>
            <a:fillRect/>
          </a:stretch>
        </p:blipFill>
        <p:spPr>
          <a:xfrm>
            <a:off x="6934200" y="152400"/>
            <a:ext cx="5116638" cy="6553199"/>
          </a:xfrm>
          <a:prstGeom prst="rect">
            <a:avLst/>
          </a:prstGeom>
          <a:noFill/>
          <a:ln>
            <a:noFill/>
          </a:ln>
        </p:spPr>
      </p:pic>
      <p:sp>
        <p:nvSpPr>
          <p:cNvPr id="276" name="Google Shape;276;p36"/>
          <p:cNvSpPr txBox="1">
            <a:spLocks noGrp="1"/>
          </p:cNvSpPr>
          <p:nvPr>
            <p:ph type="body" idx="4294967295"/>
          </p:nvPr>
        </p:nvSpPr>
        <p:spPr>
          <a:xfrm>
            <a:off x="103125" y="193000"/>
            <a:ext cx="6703200" cy="2515500"/>
          </a:xfrm>
          <a:prstGeom prst="rect">
            <a:avLst/>
          </a:prstGeom>
        </p:spPr>
        <p:txBody>
          <a:bodyPr spcFirstLastPara="1" wrap="square" lIns="91425" tIns="45700" rIns="91425" bIns="45700" numCol="1" anchor="ctr" anchorCtr="0">
            <a:noAutofit/>
          </a:bodyPr>
          <a:lstStyle/>
          <a:p>
            <a:pPr marL="0" lvl="0" indent="0" algn="ctr" rtl="0">
              <a:spcBef>
                <a:spcPts val="400"/>
              </a:spcBef>
              <a:spcAft>
                <a:spcPts val="0"/>
              </a:spcAft>
              <a:buNone/>
            </a:pPr>
            <a:r>
              <a:rPr lang="en-US" sz="3000" b="1">
                <a:solidFill>
                  <a:srgbClr val="FFFFFF"/>
                </a:solidFill>
              </a:rPr>
              <a:t>Items that can go through washer should go through ultrasonic.</a:t>
            </a:r>
            <a:endParaRPr sz="3000" b="1">
              <a:solidFill>
                <a:srgbClr val="FFFFFF"/>
              </a:solidFill>
            </a:endParaRPr>
          </a:p>
          <a:p>
            <a:pPr marL="0" lvl="0" indent="0" algn="ctr" rtl="0">
              <a:spcBef>
                <a:spcPts val="600"/>
              </a:spcBef>
              <a:spcAft>
                <a:spcPts val="600"/>
              </a:spcAft>
              <a:buNone/>
            </a:pPr>
            <a:r>
              <a:rPr lang="en-US" sz="3000" b="1">
                <a:solidFill>
                  <a:srgbClr val="FFFFFF"/>
                </a:solidFill>
              </a:rPr>
              <a:t>Cannulated items should go through sonic with irrigator flush ports</a:t>
            </a:r>
            <a:endParaRPr sz="3000" b="1">
              <a:solidFill>
                <a:srgbClr val="FFFFFF"/>
              </a:solidFill>
            </a:endParaRPr>
          </a:p>
        </p:txBody>
      </p:sp>
      <p:pic>
        <p:nvPicPr>
          <p:cNvPr id="277" name="Google Shape;277;p36"/>
          <p:cNvPicPr preferRelativeResize="0"/>
          <p:nvPr/>
        </p:nvPicPr>
        <p:blipFill rotWithShape="1">
          <a:blip r:embed="rId4">
            <a:alphaModFix/>
          </a:blip>
          <a:srcRect l="9832" r="11507"/>
          <a:stretch/>
        </p:blipFill>
        <p:spPr>
          <a:xfrm>
            <a:off x="883749" y="2777250"/>
            <a:ext cx="4845300" cy="3338625"/>
          </a:xfrm>
          <a:prstGeom prst="rect">
            <a:avLst/>
          </a:prstGeom>
          <a:noFill/>
          <a:ln>
            <a:noFill/>
          </a:ln>
        </p:spPr>
      </p:pic>
      <p:sp>
        <p:nvSpPr>
          <p:cNvPr id="278" name="Google Shape;278;p36"/>
          <p:cNvSpPr txBox="1">
            <a:spLocks noGrp="1"/>
          </p:cNvSpPr>
          <p:nvPr>
            <p:ph type="body" idx="4294967295"/>
          </p:nvPr>
        </p:nvSpPr>
        <p:spPr>
          <a:xfrm>
            <a:off x="341650" y="5974250"/>
            <a:ext cx="5929500" cy="922800"/>
          </a:xfrm>
          <a:prstGeom prst="rect">
            <a:avLst/>
          </a:prstGeom>
        </p:spPr>
        <p:txBody>
          <a:bodyPr spcFirstLastPara="1" wrap="square" lIns="91425" tIns="45700" rIns="91425" bIns="45700" numCol="1" anchor="ctr" anchorCtr="0">
            <a:noAutofit/>
          </a:bodyPr>
          <a:lstStyle/>
          <a:p>
            <a:pPr marL="0" lvl="0" indent="0" algn="ctr" rtl="0">
              <a:spcBef>
                <a:spcPts val="400"/>
              </a:spcBef>
              <a:spcAft>
                <a:spcPts val="600"/>
              </a:spcAft>
              <a:buNone/>
            </a:pPr>
            <a:r>
              <a:rPr lang="en-US" sz="2400">
                <a:solidFill>
                  <a:srgbClr val="FFFFFF"/>
                </a:solidFill>
              </a:rPr>
              <a:t>Available from Steris</a:t>
            </a:r>
            <a:endParaRPr sz="2400">
              <a:solidFill>
                <a:srgbClr val="FFFFFF"/>
              </a:solidFill>
            </a:endParaRPr>
          </a:p>
        </p:txBody>
      </p:sp>
      <p:sp>
        <p:nvSpPr>
          <p:cNvPr id="279" name="Google Shape;279;p36"/>
          <p:cNvSpPr/>
          <p:nvPr/>
        </p:nvSpPr>
        <p:spPr>
          <a:xfrm rot="-581">
            <a:off x="5001625" y="3756740"/>
            <a:ext cx="5328300" cy="6189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4"/>
          <p:cNvPicPr preferRelativeResize="0"/>
          <p:nvPr/>
        </p:nvPicPr>
        <p:blipFill>
          <a:blip r:embed="rId3">
            <a:alphaModFix/>
          </a:blip>
          <a:stretch>
            <a:fillRect/>
          </a:stretch>
        </p:blipFill>
        <p:spPr>
          <a:xfrm>
            <a:off x="6477000" y="163163"/>
            <a:ext cx="5595350" cy="6531674"/>
          </a:xfrm>
          <a:prstGeom prst="rect">
            <a:avLst/>
          </a:prstGeom>
          <a:noFill/>
          <a:ln>
            <a:noFill/>
          </a:ln>
        </p:spPr>
      </p:pic>
      <p:sp>
        <p:nvSpPr>
          <p:cNvPr id="257" name="Google Shape;257;p34"/>
          <p:cNvSpPr txBox="1">
            <a:spLocks noGrp="1"/>
          </p:cNvSpPr>
          <p:nvPr>
            <p:ph type="body" idx="4294967295"/>
          </p:nvPr>
        </p:nvSpPr>
        <p:spPr>
          <a:xfrm>
            <a:off x="270025" y="650200"/>
            <a:ext cx="5929500" cy="5579700"/>
          </a:xfrm>
          <a:prstGeom prst="rect">
            <a:avLst/>
          </a:prstGeom>
        </p:spPr>
        <p:txBody>
          <a:bodyPr spcFirstLastPara="1" wrap="square" lIns="91425" tIns="45700" rIns="91425" bIns="45700" numCol="1" anchor="ctr" anchorCtr="0">
            <a:noAutofit/>
          </a:bodyPr>
          <a:lstStyle/>
          <a:p>
            <a:pPr marL="0" lvl="0" indent="0" algn="ctr" rtl="0">
              <a:spcBef>
                <a:spcPts val="400"/>
              </a:spcBef>
              <a:spcAft>
                <a:spcPts val="0"/>
              </a:spcAft>
              <a:buNone/>
            </a:pPr>
            <a:r>
              <a:rPr lang="en-US" sz="3000" b="1">
                <a:solidFill>
                  <a:srgbClr val="FFFFFF"/>
                </a:solidFill>
              </a:rPr>
              <a:t>No hand washing sink available in decontam.</a:t>
            </a:r>
            <a:endParaRPr sz="3000" b="1">
              <a:solidFill>
                <a:srgbClr val="FFFFFF"/>
              </a:solidFill>
            </a:endParaRPr>
          </a:p>
          <a:p>
            <a:pPr marL="0" lvl="0" indent="0" algn="ctr" rtl="0">
              <a:spcBef>
                <a:spcPts val="600"/>
              </a:spcBef>
              <a:spcAft>
                <a:spcPts val="0"/>
              </a:spcAft>
              <a:buNone/>
            </a:pPr>
            <a:endParaRPr sz="3000" b="1">
              <a:solidFill>
                <a:srgbClr val="FFFFFF"/>
              </a:solidFill>
            </a:endParaRPr>
          </a:p>
          <a:p>
            <a:pPr marL="0" lvl="0" indent="0" algn="ctr" rtl="0">
              <a:spcBef>
                <a:spcPts val="600"/>
              </a:spcBef>
              <a:spcAft>
                <a:spcPts val="0"/>
              </a:spcAft>
              <a:buNone/>
            </a:pPr>
            <a:r>
              <a:rPr lang="en-US" sz="3000" b="1">
                <a:solidFill>
                  <a:srgbClr val="FFFFFF"/>
                </a:solidFill>
              </a:rPr>
              <a:t>Because of the paper towel dispenser, it looks like hand washing would take place in decontam. This practice would not follow AAMI guidelines.</a:t>
            </a:r>
            <a:endParaRPr sz="3000" b="1">
              <a:solidFill>
                <a:srgbClr val="FFFFFF"/>
              </a:solidFill>
            </a:endParaRPr>
          </a:p>
          <a:p>
            <a:pPr marL="0" lvl="0" indent="0" algn="l" rtl="0">
              <a:spcBef>
                <a:spcPts val="600"/>
              </a:spcBef>
              <a:spcAft>
                <a:spcPts val="600"/>
              </a:spcAft>
              <a:buNone/>
            </a:pPr>
            <a:endParaRPr sz="2400">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3B47EFA8-D84D-A243-93BD-578A9E18F340}"/>
              </a:ext>
            </a:extLst>
          </p:cNvPr>
          <p:cNvPicPr>
            <a:picLocks noChangeAspect="1"/>
          </p:cNvPicPr>
          <p:nvPr/>
        </p:nvPicPr>
        <p:blipFill>
          <a:blip r:embed="rId2"/>
          <a:stretch>
            <a:fillRect/>
          </a:stretch>
        </p:blipFill>
        <p:spPr>
          <a:xfrm>
            <a:off x="0" y="-1"/>
            <a:ext cx="12087621" cy="6858001"/>
          </a:xfrm>
          <a:prstGeom prst="rect">
            <a:avLst/>
          </a:prstGeom>
        </p:spPr>
      </p:pic>
    </p:spTree>
    <p:extLst>
      <p:ext uri="{BB962C8B-B14F-4D97-AF65-F5344CB8AC3E}">
        <p14:creationId xmlns:p14="http://schemas.microsoft.com/office/powerpoint/2010/main" val="3198202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54"/>
          <p:cNvPicPr preferRelativeResize="0"/>
          <p:nvPr/>
        </p:nvPicPr>
        <p:blipFill>
          <a:blip r:embed="rId3">
            <a:alphaModFix/>
          </a:blip>
          <a:stretch>
            <a:fillRect/>
          </a:stretch>
        </p:blipFill>
        <p:spPr>
          <a:xfrm>
            <a:off x="152400" y="2179675"/>
            <a:ext cx="4914900" cy="4525926"/>
          </a:xfrm>
          <a:prstGeom prst="rect">
            <a:avLst/>
          </a:prstGeom>
          <a:noFill/>
          <a:ln>
            <a:noFill/>
          </a:ln>
        </p:spPr>
      </p:pic>
      <p:pic>
        <p:nvPicPr>
          <p:cNvPr id="412" name="Google Shape;412;p54"/>
          <p:cNvPicPr preferRelativeResize="0"/>
          <p:nvPr/>
        </p:nvPicPr>
        <p:blipFill>
          <a:blip r:embed="rId4">
            <a:alphaModFix/>
          </a:blip>
          <a:stretch>
            <a:fillRect/>
          </a:stretch>
        </p:blipFill>
        <p:spPr>
          <a:xfrm>
            <a:off x="5219700" y="2179675"/>
            <a:ext cx="6851800" cy="4525926"/>
          </a:xfrm>
          <a:prstGeom prst="rect">
            <a:avLst/>
          </a:prstGeom>
          <a:noFill/>
          <a:ln>
            <a:noFill/>
          </a:ln>
        </p:spPr>
      </p:pic>
      <p:sp>
        <p:nvSpPr>
          <p:cNvPr id="413" name="Google Shape;413;p54"/>
          <p:cNvSpPr txBox="1"/>
          <p:nvPr/>
        </p:nvSpPr>
        <p:spPr>
          <a:xfrm>
            <a:off x="393400" y="248100"/>
            <a:ext cx="3632700" cy="14886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2400" b="1">
                <a:solidFill>
                  <a:srgbClr val="FFFFFF"/>
                </a:solidFill>
                <a:latin typeface="Century Gothic"/>
                <a:ea typeface="Century Gothic"/>
                <a:cs typeface="Century Gothic"/>
                <a:sym typeface="Century Gothic"/>
              </a:rPr>
              <a:t>Need protective covers ion scopes to prevent further damage</a:t>
            </a:r>
            <a:endParaRPr sz="2400" b="1">
              <a:solidFill>
                <a:srgbClr val="FFFFFF"/>
              </a:solidFill>
              <a:latin typeface="Century Gothic"/>
              <a:ea typeface="Century Gothic"/>
              <a:cs typeface="Century Gothic"/>
              <a:sym typeface="Century Gothic"/>
            </a:endParaRPr>
          </a:p>
        </p:txBody>
      </p:sp>
      <p:sp>
        <p:nvSpPr>
          <p:cNvPr id="414" name="Google Shape;414;p54"/>
          <p:cNvSpPr txBox="1"/>
          <p:nvPr/>
        </p:nvSpPr>
        <p:spPr>
          <a:xfrm>
            <a:off x="6259025" y="318900"/>
            <a:ext cx="5617500" cy="13470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3000" b="1">
                <a:solidFill>
                  <a:srgbClr val="FFFFFF"/>
                </a:solidFill>
                <a:latin typeface="Century Gothic"/>
                <a:ea typeface="Century Gothic"/>
                <a:cs typeface="Century Gothic"/>
                <a:sym typeface="Century Gothic"/>
              </a:rPr>
              <a:t>Assign down sets to Service Leader repair tech </a:t>
            </a:r>
            <a:endParaRPr sz="3000" b="1">
              <a:solidFill>
                <a:srgbClr val="FFFFFF"/>
              </a:solidFill>
              <a:latin typeface="Century Gothic"/>
              <a:ea typeface="Century Gothic"/>
              <a:cs typeface="Century Gothic"/>
              <a:sym typeface="Century Gothic"/>
            </a:endParaRPr>
          </a:p>
        </p:txBody>
      </p:sp>
      <p:sp>
        <p:nvSpPr>
          <p:cNvPr id="415" name="Google Shape;415;p54"/>
          <p:cNvSpPr/>
          <p:nvPr/>
        </p:nvSpPr>
        <p:spPr>
          <a:xfrm rot="-2340747">
            <a:off x="7262694" y="2049447"/>
            <a:ext cx="2519661" cy="863408"/>
          </a:xfrm>
          <a:prstGeom prst="leftArrow">
            <a:avLst>
              <a:gd name="adj1" fmla="val 50000"/>
              <a:gd name="adj2" fmla="val 4722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6"/>
          <p:cNvSpPr txBox="1"/>
          <p:nvPr/>
        </p:nvSpPr>
        <p:spPr>
          <a:xfrm>
            <a:off x="5480675" y="259075"/>
            <a:ext cx="6654600" cy="20541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4000" b="1">
                <a:solidFill>
                  <a:srgbClr val="FFFFFF"/>
                </a:solidFill>
                <a:latin typeface="Century Gothic"/>
                <a:ea typeface="Century Gothic"/>
                <a:cs typeface="Century Gothic"/>
                <a:sym typeface="Century Gothic"/>
              </a:rPr>
              <a:t>Assembly staging is area of greatest opportunity</a:t>
            </a:r>
            <a:endParaRPr sz="4000" b="1">
              <a:solidFill>
                <a:srgbClr val="FFFFFF"/>
              </a:solidFill>
              <a:latin typeface="Century Gothic"/>
              <a:ea typeface="Century Gothic"/>
              <a:cs typeface="Century Gothic"/>
              <a:sym typeface="Century Gothic"/>
            </a:endParaRPr>
          </a:p>
          <a:p>
            <a:pPr marL="457200" lvl="0" indent="-457200" algn="l" rtl="0">
              <a:spcBef>
                <a:spcPts val="0"/>
              </a:spcBef>
              <a:spcAft>
                <a:spcPts val="0"/>
              </a:spcAft>
              <a:buClr>
                <a:srgbClr val="FFFFFF"/>
              </a:buClr>
              <a:buSzPts val="3600"/>
              <a:buFont typeface="Century Gothic"/>
              <a:buChar char="●"/>
            </a:pPr>
            <a:r>
              <a:rPr lang="en-US" sz="3600" b="1">
                <a:solidFill>
                  <a:srgbClr val="FFFFFF"/>
                </a:solidFill>
                <a:latin typeface="Century Gothic"/>
                <a:ea typeface="Century Gothic"/>
                <a:cs typeface="Century Gothic"/>
                <a:sym typeface="Century Gothic"/>
              </a:rPr>
              <a:t>Typically unloaded and organized by specialty</a:t>
            </a:r>
            <a:endParaRPr sz="3600" b="1">
              <a:solidFill>
                <a:srgbClr val="FFFFFF"/>
              </a:solidFill>
              <a:latin typeface="Century Gothic"/>
              <a:ea typeface="Century Gothic"/>
              <a:cs typeface="Century Gothic"/>
              <a:sym typeface="Century Gothic"/>
            </a:endParaRPr>
          </a:p>
          <a:p>
            <a:pPr marL="457200" lvl="0" indent="-457200" algn="l" rtl="0">
              <a:spcBef>
                <a:spcPts val="0"/>
              </a:spcBef>
              <a:spcAft>
                <a:spcPts val="0"/>
              </a:spcAft>
              <a:buClr>
                <a:srgbClr val="FFFFFF"/>
              </a:buClr>
              <a:buSzPts val="3600"/>
              <a:buFont typeface="Century Gothic"/>
              <a:buChar char="●"/>
            </a:pPr>
            <a:r>
              <a:rPr lang="en-US" sz="3600" b="1">
                <a:solidFill>
                  <a:srgbClr val="FFFFFF"/>
                </a:solidFill>
                <a:latin typeface="Century Gothic"/>
                <a:ea typeface="Century Gothic"/>
                <a:cs typeface="Century Gothic"/>
                <a:sym typeface="Century Gothic"/>
              </a:rPr>
              <a:t>Searching for exceptions and priorities??</a:t>
            </a:r>
            <a:endParaRPr sz="3600" b="1">
              <a:solidFill>
                <a:srgbClr val="FFFFFF"/>
              </a:solidFill>
              <a:latin typeface="Century Gothic"/>
              <a:ea typeface="Century Gothic"/>
              <a:cs typeface="Century Gothic"/>
              <a:sym typeface="Century Gothic"/>
            </a:endParaRPr>
          </a:p>
          <a:p>
            <a:pPr marL="457200" lvl="0" indent="-457200" algn="l" rtl="0">
              <a:spcBef>
                <a:spcPts val="0"/>
              </a:spcBef>
              <a:spcAft>
                <a:spcPts val="0"/>
              </a:spcAft>
              <a:buClr>
                <a:srgbClr val="FFFFFF"/>
              </a:buClr>
              <a:buSzPts val="3600"/>
              <a:buFont typeface="Century Gothic"/>
              <a:buChar char="●"/>
            </a:pPr>
            <a:r>
              <a:rPr lang="en-US" sz="3600" b="1">
                <a:solidFill>
                  <a:srgbClr val="FFFFFF"/>
                </a:solidFill>
                <a:latin typeface="Century Gothic"/>
                <a:ea typeface="Century Gothic"/>
                <a:cs typeface="Century Gothic"/>
                <a:sym typeface="Century Gothic"/>
              </a:rPr>
              <a:t>Someone has to decide what to do next</a:t>
            </a:r>
            <a:endParaRPr sz="36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US" sz="3600" b="1">
                <a:solidFill>
                  <a:srgbClr val="FFFFFF"/>
                </a:solidFill>
                <a:latin typeface="Century Gothic"/>
                <a:ea typeface="Century Gothic"/>
                <a:cs typeface="Century Gothic"/>
                <a:sym typeface="Century Gothic"/>
              </a:rPr>
              <a:t>When is this set going to get done???</a:t>
            </a:r>
          </a:p>
          <a:p>
            <a:pPr marL="0" lvl="0" indent="0" algn="ctr" rtl="0">
              <a:spcBef>
                <a:spcPts val="0"/>
              </a:spcBef>
              <a:spcAft>
                <a:spcPts val="0"/>
              </a:spcAft>
              <a:buNone/>
            </a:pPr>
            <a:r>
              <a:rPr lang="en-US" sz="3600" b="1">
                <a:solidFill>
                  <a:srgbClr val="FFFFFF"/>
                </a:solidFill>
                <a:latin typeface="Century Gothic"/>
                <a:ea typeface="Century Gothic"/>
                <a:cs typeface="Century Gothic"/>
                <a:sym typeface="Century Gothic"/>
              </a:rPr>
              <a:t>WE SHALL DISCUSS LATER </a:t>
            </a:r>
          </a:p>
        </p:txBody>
      </p:sp>
      <p:pic>
        <p:nvPicPr>
          <p:cNvPr id="430" name="Google Shape;430;p56"/>
          <p:cNvPicPr preferRelativeResize="0"/>
          <p:nvPr/>
        </p:nvPicPr>
        <p:blipFill>
          <a:blip r:embed="rId3">
            <a:alphaModFix/>
          </a:blip>
          <a:stretch>
            <a:fillRect/>
          </a:stretch>
        </p:blipFill>
        <p:spPr>
          <a:xfrm>
            <a:off x="122000" y="461775"/>
            <a:ext cx="5358676" cy="5701450"/>
          </a:xfrm>
          <a:prstGeom prst="rect">
            <a:avLst/>
          </a:prstGeom>
          <a:noFill/>
          <a:ln>
            <a:noFill/>
          </a:ln>
        </p:spPr>
      </p:pic>
      <p:sp>
        <p:nvSpPr>
          <p:cNvPr id="431" name="Google Shape;431;p56"/>
          <p:cNvSpPr/>
          <p:nvPr/>
        </p:nvSpPr>
        <p:spPr>
          <a:xfrm rot="1159761">
            <a:off x="1428620" y="4679454"/>
            <a:ext cx="4333259" cy="329143"/>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7F5D92-BAFE-6E4A-A112-CB4AFA9CEA07}"/>
              </a:ext>
            </a:extLst>
          </p:cNvPr>
          <p:cNvSpPr>
            <a:spLocks noGrp="1"/>
          </p:cNvSpPr>
          <p:nvPr>
            <p:ph type="title"/>
          </p:nvPr>
        </p:nvSpPr>
        <p:spPr>
          <a:xfrm>
            <a:off x="0" y="1791958"/>
            <a:ext cx="11734085" cy="4849499"/>
          </a:xfrm>
        </p:spPr>
        <p:txBody>
          <a:bodyPr/>
          <a:lstStyle/>
          <a:p>
            <a:r>
              <a:rPr lang="en-US" sz="3200" b="1" i="0">
                <a:solidFill>
                  <a:schemeClr val="bg1"/>
                </a:solidFill>
                <a:effectLst/>
                <a:latin typeface="Arial Narrow" panose="020B0606020202030204" pitchFamily="34" charset="0"/>
              </a:rPr>
              <a:t>The efficacy of any sterilization process depends on four phases:</a:t>
            </a:r>
            <a:br>
              <a:rPr lang="en-US" sz="3200" b="1" i="0">
                <a:solidFill>
                  <a:schemeClr val="bg1"/>
                </a:solidFill>
                <a:effectLst/>
                <a:latin typeface="Arial Narrow" panose="020B0606020202030204" pitchFamily="34" charset="0"/>
              </a:rPr>
            </a:br>
            <a:r>
              <a:rPr lang="en-US" sz="3200" b="1" i="0">
                <a:solidFill>
                  <a:schemeClr val="bg1"/>
                </a:solidFill>
                <a:effectLst/>
                <a:latin typeface="Arial Narrow" panose="020B0606020202030204" pitchFamily="34" charset="0"/>
              </a:rPr>
              <a:t/>
            </a:r>
            <a:br>
              <a:rPr lang="en-US" sz="3200" b="1" i="0">
                <a:solidFill>
                  <a:schemeClr val="bg1"/>
                </a:solidFill>
                <a:effectLst/>
                <a:latin typeface="Arial Narrow" panose="020B0606020202030204" pitchFamily="34" charset="0"/>
              </a:rPr>
            </a:br>
            <a:r>
              <a:rPr lang="en-US" sz="3200" b="1" i="0">
                <a:solidFill>
                  <a:schemeClr val="bg1"/>
                </a:solidFill>
                <a:effectLst/>
                <a:latin typeface="Arial" panose="020B0604020202020204" pitchFamily="34" charset="0"/>
              </a:rPr>
              <a:t/>
            </a:r>
            <a:br>
              <a:rPr lang="en-US" sz="3200" b="1" i="0">
                <a:solidFill>
                  <a:schemeClr val="bg1"/>
                </a:solidFill>
                <a:effectLst/>
                <a:latin typeface="Arial" panose="020B0604020202020204" pitchFamily="34" charset="0"/>
              </a:rPr>
            </a:br>
            <a:r>
              <a:rPr lang="en-US" sz="3200" b="1" i="0">
                <a:solidFill>
                  <a:schemeClr val="bg1"/>
                </a:solidFill>
                <a:effectLst/>
                <a:latin typeface="Arial" panose="020B0604020202020204" pitchFamily="34" charset="0"/>
              </a:rPr>
              <a:t>1. </a:t>
            </a:r>
            <a:r>
              <a:rPr lang="en-US" sz="3200" b="1">
                <a:solidFill>
                  <a:schemeClr val="bg1"/>
                </a:solidFill>
                <a:latin typeface="Arial Narrow" panose="020B0606020202030204" pitchFamily="34" charset="0"/>
              </a:rPr>
              <a:t>A </a:t>
            </a:r>
            <a:r>
              <a:rPr lang="en-US" sz="3200" b="1" i="0">
                <a:solidFill>
                  <a:schemeClr val="bg1"/>
                </a:solidFill>
                <a:effectLst/>
                <a:latin typeface="Arial Narrow" panose="020B0606020202030204" pitchFamily="34" charset="0"/>
              </a:rPr>
              <a:t>consistent system for lowering and limiting bioburden before sterilization, </a:t>
            </a:r>
            <a:br>
              <a:rPr lang="en-US" sz="3200" b="1" i="0">
                <a:solidFill>
                  <a:schemeClr val="bg1"/>
                </a:solidFill>
                <a:effectLst/>
                <a:latin typeface="Arial Narrow" panose="020B0606020202030204" pitchFamily="34" charset="0"/>
              </a:rPr>
            </a:br>
            <a:r>
              <a:rPr lang="en-US" sz="3200" b="1" i="0">
                <a:solidFill>
                  <a:schemeClr val="bg1"/>
                </a:solidFill>
                <a:effectLst/>
                <a:latin typeface="Arial" panose="020B0604020202020204" pitchFamily="34" charset="0"/>
              </a:rPr>
              <a:t/>
            </a:r>
            <a:br>
              <a:rPr lang="en-US" sz="3200" b="1" i="0">
                <a:solidFill>
                  <a:schemeClr val="bg1"/>
                </a:solidFill>
                <a:effectLst/>
                <a:latin typeface="Arial" panose="020B0604020202020204" pitchFamily="34" charset="0"/>
              </a:rPr>
            </a:br>
            <a:r>
              <a:rPr lang="en-US" sz="3200" b="1" i="0">
                <a:solidFill>
                  <a:schemeClr val="bg1"/>
                </a:solidFill>
                <a:effectLst/>
                <a:latin typeface="Arial" panose="020B0604020202020204" pitchFamily="34" charset="0"/>
              </a:rPr>
              <a:t>2. </a:t>
            </a:r>
            <a:r>
              <a:rPr lang="en-US" sz="3200" b="1">
                <a:solidFill>
                  <a:schemeClr val="bg1"/>
                </a:solidFill>
                <a:latin typeface="Arial Narrow" panose="020B0606020202030204" pitchFamily="34" charset="0"/>
              </a:rPr>
              <a:t>P</a:t>
            </a:r>
            <a:r>
              <a:rPr lang="en-US" sz="3200" b="1" i="0">
                <a:solidFill>
                  <a:schemeClr val="bg1"/>
                </a:solidFill>
                <a:effectLst/>
                <a:latin typeface="Arial Narrow" panose="020B0606020202030204" pitchFamily="34" charset="0"/>
              </a:rPr>
              <a:t>roperly preparing items for sterilization, </a:t>
            </a:r>
            <a:br>
              <a:rPr lang="en-US" sz="3200" b="1" i="0">
                <a:solidFill>
                  <a:schemeClr val="bg1"/>
                </a:solidFill>
                <a:effectLst/>
                <a:latin typeface="Arial Narrow" panose="020B0606020202030204" pitchFamily="34" charset="0"/>
              </a:rPr>
            </a:br>
            <a:r>
              <a:rPr lang="en-US" sz="3200" b="1" i="0">
                <a:solidFill>
                  <a:schemeClr val="bg1"/>
                </a:solidFill>
                <a:effectLst/>
                <a:latin typeface="Arial" panose="020B0604020202020204" pitchFamily="34" charset="0"/>
              </a:rPr>
              <a:t/>
            </a:r>
            <a:br>
              <a:rPr lang="en-US" sz="3200" b="1" i="0">
                <a:solidFill>
                  <a:schemeClr val="bg1"/>
                </a:solidFill>
                <a:effectLst/>
                <a:latin typeface="Arial" panose="020B0604020202020204" pitchFamily="34" charset="0"/>
              </a:rPr>
            </a:br>
            <a:r>
              <a:rPr lang="en-US" sz="3200" b="1" i="0">
                <a:solidFill>
                  <a:schemeClr val="bg1"/>
                </a:solidFill>
                <a:effectLst/>
                <a:latin typeface="Arial" panose="020B0604020202020204" pitchFamily="34" charset="0"/>
              </a:rPr>
              <a:t>3. </a:t>
            </a:r>
            <a:r>
              <a:rPr lang="en-US" sz="3200" b="1">
                <a:solidFill>
                  <a:schemeClr val="bg1"/>
                </a:solidFill>
                <a:latin typeface="Arial Narrow" panose="020B0606020202030204" pitchFamily="34" charset="0"/>
              </a:rPr>
              <a:t>S</a:t>
            </a:r>
            <a:r>
              <a:rPr lang="en-US" sz="3200" b="1" i="0">
                <a:solidFill>
                  <a:schemeClr val="bg1"/>
                </a:solidFill>
                <a:effectLst/>
                <a:latin typeface="Arial Narrow" panose="020B0606020202030204" pitchFamily="34" charset="0"/>
              </a:rPr>
              <a:t>electing the appropriate sterilization parameters, and </a:t>
            </a:r>
            <a:br>
              <a:rPr lang="en-US" sz="3200" b="1" i="0">
                <a:solidFill>
                  <a:schemeClr val="bg1"/>
                </a:solidFill>
                <a:effectLst/>
                <a:latin typeface="Arial Narrow" panose="020B0606020202030204" pitchFamily="34" charset="0"/>
              </a:rPr>
            </a:br>
            <a:r>
              <a:rPr lang="en-US" sz="3200" b="1" i="0">
                <a:solidFill>
                  <a:schemeClr val="bg1"/>
                </a:solidFill>
                <a:effectLst/>
                <a:latin typeface="Arial" panose="020B0604020202020204" pitchFamily="34" charset="0"/>
              </a:rPr>
              <a:t/>
            </a:r>
            <a:br>
              <a:rPr lang="en-US" sz="3200" b="1" i="0">
                <a:solidFill>
                  <a:schemeClr val="bg1"/>
                </a:solidFill>
                <a:effectLst/>
                <a:latin typeface="Arial" panose="020B0604020202020204" pitchFamily="34" charset="0"/>
              </a:rPr>
            </a:br>
            <a:r>
              <a:rPr lang="en-US" sz="3200" b="1" i="0">
                <a:solidFill>
                  <a:schemeClr val="bg1"/>
                </a:solidFill>
                <a:effectLst/>
                <a:latin typeface="Arial" panose="020B0604020202020204" pitchFamily="34" charset="0"/>
              </a:rPr>
              <a:t>4. </a:t>
            </a:r>
            <a:r>
              <a:rPr lang="en-US" sz="3200" b="1">
                <a:solidFill>
                  <a:schemeClr val="bg1"/>
                </a:solidFill>
                <a:latin typeface="Arial Narrow" panose="020B0606020202030204" pitchFamily="34" charset="0"/>
              </a:rPr>
              <a:t>Es</a:t>
            </a:r>
            <a:r>
              <a:rPr lang="en-US" sz="3200" b="1" i="0">
                <a:solidFill>
                  <a:schemeClr val="bg1"/>
                </a:solidFill>
                <a:effectLst/>
                <a:latin typeface="Arial Narrow" panose="020B0606020202030204" pitchFamily="34" charset="0"/>
              </a:rPr>
              <a:t>tablishing and implementing controls to maintain the sterility of sterilized items until they are used. </a:t>
            </a:r>
            <a:r>
              <a:rPr lang="en-US" sz="2400" b="0" i="0">
                <a:solidFill>
                  <a:srgbClr val="000000"/>
                </a:solidFill>
                <a:effectLst/>
                <a:latin typeface="Arial" panose="020B0604020202020204" pitchFamily="34" charset="0"/>
              </a:rPr>
              <a:t/>
            </a:r>
            <a:br>
              <a:rPr lang="en-US" sz="2400" b="0" i="0">
                <a:solidFill>
                  <a:srgbClr val="000000"/>
                </a:solidFill>
                <a:effectLst/>
                <a:latin typeface="Arial" panose="020B0604020202020204" pitchFamily="34" charset="0"/>
              </a:rPr>
            </a:br>
            <a:endParaRPr lang="en-US" sz="2400"/>
          </a:p>
        </p:txBody>
      </p:sp>
      <p:pic>
        <p:nvPicPr>
          <p:cNvPr id="6" name="Picture 6">
            <a:extLst>
              <a:ext uri="{FF2B5EF4-FFF2-40B4-BE49-F238E27FC236}">
                <a16:creationId xmlns:a16="http://schemas.microsoft.com/office/drawing/2014/main" xmlns="" id="{E3D199F5-3DE8-A841-9E49-DC906CF4A0EF}"/>
              </a:ext>
            </a:extLst>
          </p:cNvPr>
          <p:cNvPicPr>
            <a:picLocks noChangeAspect="1"/>
          </p:cNvPicPr>
          <p:nvPr/>
        </p:nvPicPr>
        <p:blipFill>
          <a:blip r:embed="rId2"/>
          <a:stretch>
            <a:fillRect/>
          </a:stretch>
        </p:blipFill>
        <p:spPr>
          <a:xfrm>
            <a:off x="10111178" y="2583210"/>
            <a:ext cx="1980863" cy="2517834"/>
          </a:xfrm>
          <a:prstGeom prst="rect">
            <a:avLst/>
          </a:prstGeom>
        </p:spPr>
      </p:pic>
    </p:spTree>
    <p:extLst>
      <p:ext uri="{BB962C8B-B14F-4D97-AF65-F5344CB8AC3E}">
        <p14:creationId xmlns:p14="http://schemas.microsoft.com/office/powerpoint/2010/main" val="2127477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790" name="Google Shape;790;p108"/>
          <p:cNvPicPr preferRelativeResize="0"/>
          <p:nvPr/>
        </p:nvPicPr>
        <p:blipFill rotWithShape="1">
          <a:blip r:embed="rId3">
            <a:alphaModFix/>
          </a:blip>
          <a:srcRect r="62995"/>
          <a:stretch/>
        </p:blipFill>
        <p:spPr>
          <a:xfrm>
            <a:off x="1075600" y="152400"/>
            <a:ext cx="4183301" cy="4694350"/>
          </a:xfrm>
          <a:prstGeom prst="rect">
            <a:avLst/>
          </a:prstGeom>
          <a:noFill/>
          <a:ln>
            <a:noFill/>
          </a:ln>
        </p:spPr>
      </p:pic>
      <p:sp>
        <p:nvSpPr>
          <p:cNvPr id="791" name="Google Shape;791;p108"/>
          <p:cNvSpPr txBox="1"/>
          <p:nvPr/>
        </p:nvSpPr>
        <p:spPr>
          <a:xfrm>
            <a:off x="3491250" y="5060025"/>
            <a:ext cx="5209500" cy="15168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3000" b="1">
                <a:solidFill>
                  <a:srgbClr val="FFFFFF"/>
                </a:solidFill>
              </a:rPr>
              <a:t>Disposable tray liners are better than using towels!</a:t>
            </a:r>
            <a:endParaRPr sz="3000" b="1">
              <a:solidFill>
                <a:srgbClr val="FFFFFF"/>
              </a:solidFill>
            </a:endParaRPr>
          </a:p>
          <a:p>
            <a:pPr marL="0" lvl="0" indent="0" algn="ctr" rtl="0">
              <a:spcBef>
                <a:spcPts val="0"/>
              </a:spcBef>
              <a:spcAft>
                <a:spcPts val="0"/>
              </a:spcAft>
              <a:buNone/>
            </a:pPr>
            <a:endParaRPr sz="3000" b="1">
              <a:solidFill>
                <a:srgbClr val="FFFFFF"/>
              </a:solidFill>
            </a:endParaRPr>
          </a:p>
        </p:txBody>
      </p:sp>
      <p:sp>
        <p:nvSpPr>
          <p:cNvPr id="792" name="Google Shape;792;p108"/>
          <p:cNvSpPr/>
          <p:nvPr/>
        </p:nvSpPr>
        <p:spPr>
          <a:xfrm rot="-1042201">
            <a:off x="2878842" y="2983929"/>
            <a:ext cx="576804" cy="1533336"/>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pic>
        <p:nvPicPr>
          <p:cNvPr id="793" name="Google Shape;793;p108"/>
          <p:cNvPicPr preferRelativeResize="0"/>
          <p:nvPr/>
        </p:nvPicPr>
        <p:blipFill>
          <a:blip r:embed="rId4">
            <a:alphaModFix/>
          </a:blip>
          <a:stretch>
            <a:fillRect/>
          </a:stretch>
        </p:blipFill>
        <p:spPr>
          <a:xfrm>
            <a:off x="5855600" y="152400"/>
            <a:ext cx="5854299" cy="46943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107"/>
          <p:cNvPicPr preferRelativeResize="0"/>
          <p:nvPr/>
        </p:nvPicPr>
        <p:blipFill>
          <a:blip r:embed="rId3">
            <a:alphaModFix/>
          </a:blip>
          <a:stretch>
            <a:fillRect/>
          </a:stretch>
        </p:blipFill>
        <p:spPr>
          <a:xfrm>
            <a:off x="908725" y="1837625"/>
            <a:ext cx="9768750" cy="4677075"/>
          </a:xfrm>
          <a:prstGeom prst="rect">
            <a:avLst/>
          </a:prstGeom>
          <a:noFill/>
          <a:ln>
            <a:noFill/>
          </a:ln>
        </p:spPr>
      </p:pic>
      <p:sp>
        <p:nvSpPr>
          <p:cNvPr id="784" name="Google Shape;784;p107"/>
          <p:cNvSpPr txBox="1"/>
          <p:nvPr/>
        </p:nvSpPr>
        <p:spPr>
          <a:xfrm>
            <a:off x="869400" y="274275"/>
            <a:ext cx="10453200" cy="12621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Clr>
                <a:srgbClr val="000000"/>
              </a:buClr>
              <a:buSzPts val="1100"/>
              <a:buFont typeface="Arial"/>
              <a:buNone/>
            </a:pPr>
            <a:r>
              <a:rPr lang="en-US" sz="2400" b="1">
                <a:solidFill>
                  <a:srgbClr val="FFFFFF"/>
                </a:solidFill>
              </a:rPr>
              <a:t>GO TO HEALTHMARK AND USE CREPE PAPER AUTOCLAVE LINER</a:t>
            </a:r>
            <a:endParaRPr sz="2400" b="1">
              <a:solidFill>
                <a:srgbClr val="FFFFFF"/>
              </a:solidFill>
            </a:endParaRPr>
          </a:p>
          <a:p>
            <a:pPr marL="0" lvl="0" indent="0" algn="ctr" rtl="0">
              <a:spcBef>
                <a:spcPts val="0"/>
              </a:spcBef>
              <a:spcAft>
                <a:spcPts val="0"/>
              </a:spcAft>
              <a:buClr>
                <a:srgbClr val="000000"/>
              </a:buClr>
              <a:buSzPts val="1100"/>
              <a:buFont typeface="Arial"/>
              <a:buNone/>
            </a:pPr>
            <a:r>
              <a:rPr lang="en-US" sz="2400" b="1">
                <a:solidFill>
                  <a:srgbClr val="FFFFFF"/>
                </a:solidFill>
              </a:rPr>
              <a:t>*Only to be used under wrapped trays, NOT peel pouches or rigid containers</a:t>
            </a:r>
            <a:endParaRPr sz="2400" b="1">
              <a:solidFill>
                <a:srgbClr val="FFFF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55"/>
          <p:cNvPicPr preferRelativeResize="0"/>
          <p:nvPr/>
        </p:nvPicPr>
        <p:blipFill>
          <a:blip r:embed="rId3">
            <a:alphaModFix/>
          </a:blip>
          <a:stretch>
            <a:fillRect/>
          </a:stretch>
        </p:blipFill>
        <p:spPr>
          <a:xfrm>
            <a:off x="7658975" y="1109325"/>
            <a:ext cx="4403077" cy="5022125"/>
          </a:xfrm>
          <a:prstGeom prst="rect">
            <a:avLst/>
          </a:prstGeom>
          <a:noFill/>
          <a:ln>
            <a:noFill/>
          </a:ln>
        </p:spPr>
      </p:pic>
      <p:sp>
        <p:nvSpPr>
          <p:cNvPr id="422" name="Google Shape;422;p55"/>
          <p:cNvSpPr txBox="1"/>
          <p:nvPr/>
        </p:nvSpPr>
        <p:spPr>
          <a:xfrm>
            <a:off x="145300" y="567075"/>
            <a:ext cx="3561900" cy="43770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3600" b="1">
                <a:solidFill>
                  <a:srgbClr val="FFFFFF"/>
                </a:solidFill>
                <a:latin typeface="Century Gothic"/>
                <a:ea typeface="Century Gothic"/>
                <a:cs typeface="Century Gothic"/>
                <a:sym typeface="Century Gothic"/>
              </a:rPr>
              <a:t>No storage under or directly on washer racks on cleanside. Even if temporary </a:t>
            </a:r>
            <a:endParaRPr sz="3600" b="1">
              <a:solidFill>
                <a:srgbClr val="FFFFFF"/>
              </a:solidFill>
              <a:latin typeface="Century Gothic"/>
              <a:ea typeface="Century Gothic"/>
              <a:cs typeface="Century Gothic"/>
              <a:sym typeface="Century Gothic"/>
            </a:endParaRPr>
          </a:p>
        </p:txBody>
      </p:sp>
      <p:pic>
        <p:nvPicPr>
          <p:cNvPr id="423" name="Google Shape;423;p55"/>
          <p:cNvPicPr preferRelativeResize="0"/>
          <p:nvPr/>
        </p:nvPicPr>
        <p:blipFill>
          <a:blip r:embed="rId4">
            <a:alphaModFix/>
          </a:blip>
          <a:stretch>
            <a:fillRect/>
          </a:stretch>
        </p:blipFill>
        <p:spPr>
          <a:xfrm>
            <a:off x="3859600" y="1109325"/>
            <a:ext cx="3462701" cy="502212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74"/>
          <p:cNvPicPr preferRelativeResize="0"/>
          <p:nvPr/>
        </p:nvPicPr>
        <p:blipFill>
          <a:blip r:embed="rId3">
            <a:alphaModFix/>
          </a:blip>
          <a:stretch>
            <a:fillRect/>
          </a:stretch>
        </p:blipFill>
        <p:spPr>
          <a:xfrm>
            <a:off x="6471675" y="301250"/>
            <a:ext cx="5720325" cy="6379549"/>
          </a:xfrm>
          <a:prstGeom prst="rect">
            <a:avLst/>
          </a:prstGeom>
          <a:noFill/>
          <a:ln>
            <a:noFill/>
          </a:ln>
        </p:spPr>
      </p:pic>
      <p:sp>
        <p:nvSpPr>
          <p:cNvPr id="563" name="Google Shape;563;p74"/>
          <p:cNvSpPr txBox="1"/>
          <p:nvPr/>
        </p:nvSpPr>
        <p:spPr>
          <a:xfrm>
            <a:off x="163025" y="549350"/>
            <a:ext cx="5257886" cy="5435538"/>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4800" b="1">
                <a:solidFill>
                  <a:srgbClr val="FFFFFF"/>
                </a:solidFill>
                <a:latin typeface="Century Gothic"/>
                <a:ea typeface="Century Gothic"/>
                <a:cs typeface="Century Gothic"/>
                <a:sym typeface="Century Gothic"/>
              </a:rPr>
              <a:t>ALL insulated instruments must be inspected with an insulation tester. New AAMI amendments coming</a:t>
            </a:r>
            <a:endParaRPr sz="4800"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42583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B478F33B-F7D8-904A-BA42-00673DF8417F}"/>
              </a:ext>
            </a:extLst>
          </p:cNvPr>
          <p:cNvPicPr>
            <a:picLocks noChangeAspect="1"/>
          </p:cNvPicPr>
          <p:nvPr/>
        </p:nvPicPr>
        <p:blipFill>
          <a:blip r:embed="rId2"/>
          <a:stretch>
            <a:fillRect/>
          </a:stretch>
        </p:blipFill>
        <p:spPr>
          <a:xfrm>
            <a:off x="0" y="95646"/>
            <a:ext cx="12087622" cy="3692258"/>
          </a:xfrm>
          <a:prstGeom prst="rect">
            <a:avLst/>
          </a:prstGeom>
        </p:spPr>
      </p:pic>
      <p:sp>
        <p:nvSpPr>
          <p:cNvPr id="2" name="Arrow: Striped Right 1">
            <a:extLst>
              <a:ext uri="{FF2B5EF4-FFF2-40B4-BE49-F238E27FC236}">
                <a16:creationId xmlns:a16="http://schemas.microsoft.com/office/drawing/2014/main" xmlns="" id="{A13F7E37-8E71-B94A-A925-4DDD21E8C108}"/>
              </a:ext>
            </a:extLst>
          </p:cNvPr>
          <p:cNvSpPr/>
          <p:nvPr/>
        </p:nvSpPr>
        <p:spPr>
          <a:xfrm rot="19506111">
            <a:off x="109210" y="2416497"/>
            <a:ext cx="3613106" cy="68112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Check IFU</a:t>
            </a:r>
          </a:p>
        </p:txBody>
      </p:sp>
    </p:spTree>
    <p:extLst>
      <p:ext uri="{BB962C8B-B14F-4D97-AF65-F5344CB8AC3E}">
        <p14:creationId xmlns:p14="http://schemas.microsoft.com/office/powerpoint/2010/main" val="114851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xmlns="" id="{EC18FE00-7E0C-0D48-ACCD-756990631851}"/>
              </a:ext>
            </a:extLst>
          </p:cNvPr>
          <p:cNvPicPr>
            <a:picLocks noChangeAspect="1"/>
          </p:cNvPicPr>
          <p:nvPr/>
        </p:nvPicPr>
        <p:blipFill>
          <a:blip r:embed="rId2"/>
          <a:stretch>
            <a:fillRect/>
          </a:stretch>
        </p:blipFill>
        <p:spPr>
          <a:xfrm>
            <a:off x="0" y="0"/>
            <a:ext cx="12104457" cy="6858000"/>
          </a:xfrm>
          <a:prstGeom prst="rect">
            <a:avLst/>
          </a:prstGeom>
        </p:spPr>
      </p:pic>
      <p:sp>
        <p:nvSpPr>
          <p:cNvPr id="2" name="Arrow: Striped Right 1">
            <a:extLst>
              <a:ext uri="{FF2B5EF4-FFF2-40B4-BE49-F238E27FC236}">
                <a16:creationId xmlns:a16="http://schemas.microsoft.com/office/drawing/2014/main" xmlns="" id="{1C21027B-607F-7F41-84F0-38A0438C687E}"/>
              </a:ext>
            </a:extLst>
          </p:cNvPr>
          <p:cNvSpPr/>
          <p:nvPr/>
        </p:nvSpPr>
        <p:spPr>
          <a:xfrm>
            <a:off x="168351" y="3097041"/>
            <a:ext cx="2266296" cy="96926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CAN ALMOST BE SEPARATE AUDIT</a:t>
            </a:r>
          </a:p>
        </p:txBody>
      </p:sp>
    </p:spTree>
    <p:extLst>
      <p:ext uri="{BB962C8B-B14F-4D97-AF65-F5344CB8AC3E}">
        <p14:creationId xmlns:p14="http://schemas.microsoft.com/office/powerpoint/2010/main" val="2659688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06"/>
          <p:cNvSpPr txBox="1">
            <a:spLocks noGrp="1"/>
          </p:cNvSpPr>
          <p:nvPr>
            <p:ph type="title"/>
          </p:nvPr>
        </p:nvSpPr>
        <p:spPr>
          <a:xfrm>
            <a:off x="375675" y="269749"/>
            <a:ext cx="11093400" cy="3120601"/>
          </a:xfrm>
          <a:prstGeom prst="rect">
            <a:avLst/>
          </a:prstGeom>
        </p:spPr>
        <p:txBody>
          <a:bodyPr spcFirstLastPara="1" wrap="square" lIns="91425" tIns="45700" rIns="91425" bIns="45700" numCol="1" anchor="ctr" anchorCtr="0">
            <a:noAutofit/>
          </a:bodyPr>
          <a:lstStyle/>
          <a:p>
            <a:pPr marL="0" lvl="0" indent="0" algn="ctr" rtl="0">
              <a:spcBef>
                <a:spcPts val="0"/>
              </a:spcBef>
              <a:spcAft>
                <a:spcPts val="0"/>
              </a:spcAft>
              <a:buNone/>
            </a:pPr>
            <a:r>
              <a:rPr lang="en-US" b="1">
                <a:solidFill>
                  <a:srgbClr val="FFFFFF"/>
                </a:solidFill>
              </a:rPr>
              <a:t>Make sure staff are 100% following exposure cycle times per IFU regardless if it is in a Onetray. Dry time is o (zero) but has nothing to do with exposure.  This device is NOT  Recalled. Use per IFU. Contact David for more guidance davidjagrosse@gmail.com</a:t>
            </a:r>
            <a:endParaRPr b="1">
              <a:solidFill>
                <a:srgbClr val="FFFFFF"/>
              </a:solidFill>
            </a:endParaRPr>
          </a:p>
        </p:txBody>
      </p:sp>
      <p:pic>
        <p:nvPicPr>
          <p:cNvPr id="777" name="Google Shape;777;p106"/>
          <p:cNvPicPr preferRelativeResize="0"/>
          <p:nvPr/>
        </p:nvPicPr>
        <p:blipFill>
          <a:blip r:embed="rId3">
            <a:alphaModFix/>
          </a:blip>
          <a:stretch>
            <a:fillRect/>
          </a:stretch>
        </p:blipFill>
        <p:spPr>
          <a:xfrm>
            <a:off x="2615101" y="3653222"/>
            <a:ext cx="6961797" cy="31206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xmlns="" id="{E6528DA3-8E1E-9E46-96C2-6F5204E8C325}"/>
              </a:ext>
            </a:extLst>
          </p:cNvPr>
          <p:cNvPicPr>
            <a:picLocks noChangeAspect="1"/>
          </p:cNvPicPr>
          <p:nvPr/>
        </p:nvPicPr>
        <p:blipFill>
          <a:blip r:embed="rId2"/>
          <a:stretch>
            <a:fillRect/>
          </a:stretch>
        </p:blipFill>
        <p:spPr>
          <a:xfrm>
            <a:off x="1" y="90278"/>
            <a:ext cx="12129708" cy="2718873"/>
          </a:xfrm>
          <a:prstGeom prst="rect">
            <a:avLst/>
          </a:prstGeom>
        </p:spPr>
      </p:pic>
      <p:pic>
        <p:nvPicPr>
          <p:cNvPr id="8" name="Picture 8">
            <a:extLst>
              <a:ext uri="{FF2B5EF4-FFF2-40B4-BE49-F238E27FC236}">
                <a16:creationId xmlns:a16="http://schemas.microsoft.com/office/drawing/2014/main" xmlns="" id="{88A252FD-109F-4045-957E-83DEC33C903E}"/>
              </a:ext>
            </a:extLst>
          </p:cNvPr>
          <p:cNvPicPr>
            <a:picLocks noChangeAspect="1"/>
          </p:cNvPicPr>
          <p:nvPr/>
        </p:nvPicPr>
        <p:blipFill>
          <a:blip r:embed="rId3"/>
          <a:stretch>
            <a:fillRect/>
          </a:stretch>
        </p:blipFill>
        <p:spPr>
          <a:xfrm>
            <a:off x="0" y="2702038"/>
            <a:ext cx="12129709" cy="4065684"/>
          </a:xfrm>
          <a:prstGeom prst="rect">
            <a:avLst/>
          </a:prstGeom>
        </p:spPr>
      </p:pic>
      <p:sp>
        <p:nvSpPr>
          <p:cNvPr id="2" name="Arrow: Up 1">
            <a:extLst>
              <a:ext uri="{FF2B5EF4-FFF2-40B4-BE49-F238E27FC236}">
                <a16:creationId xmlns:a16="http://schemas.microsoft.com/office/drawing/2014/main" xmlns="" id="{3746A11E-5B5E-3245-9713-362C1CAEE9DB}"/>
              </a:ext>
            </a:extLst>
          </p:cNvPr>
          <p:cNvSpPr/>
          <p:nvPr/>
        </p:nvSpPr>
        <p:spPr>
          <a:xfrm>
            <a:off x="318447" y="2000755"/>
            <a:ext cx="969264" cy="36763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9839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16"/>
          <p:cNvSpPr txBox="1">
            <a:spLocks noGrp="1"/>
          </p:cNvSpPr>
          <p:nvPr>
            <p:ph type="title"/>
          </p:nvPr>
        </p:nvSpPr>
        <p:spPr>
          <a:xfrm>
            <a:off x="1307173" y="0"/>
            <a:ext cx="10216800" cy="1507200"/>
          </a:xfrm>
          <a:prstGeom prst="rect">
            <a:avLst/>
          </a:prstGeom>
        </p:spPr>
        <p:txBody>
          <a:bodyPr spcFirstLastPara="1" wrap="square" lIns="91425" tIns="45700" rIns="91425" bIns="45700" numCol="1" anchor="ctr" anchorCtr="0">
            <a:noAutofit/>
          </a:bodyPr>
          <a:lstStyle/>
          <a:p>
            <a:pPr marL="0" lvl="0" indent="0" algn="ctr" rtl="0">
              <a:spcBef>
                <a:spcPts val="0"/>
              </a:spcBef>
              <a:spcAft>
                <a:spcPts val="0"/>
              </a:spcAft>
              <a:buNone/>
            </a:pPr>
            <a:r>
              <a:rPr lang="en-US"/>
              <a:t>AAMI ST:79 2017 Standards and Wrap IFU</a:t>
            </a:r>
            <a:endParaRPr/>
          </a:p>
        </p:txBody>
      </p:sp>
      <p:sp>
        <p:nvSpPr>
          <p:cNvPr id="846" name="Google Shape;846;p116"/>
          <p:cNvSpPr txBox="1">
            <a:spLocks noGrp="1"/>
          </p:cNvSpPr>
          <p:nvPr>
            <p:ph type="body" idx="1"/>
          </p:nvPr>
        </p:nvSpPr>
        <p:spPr>
          <a:xfrm>
            <a:off x="292875" y="1943175"/>
            <a:ext cx="11231100" cy="4487100"/>
          </a:xfrm>
          <a:prstGeom prst="rect">
            <a:avLst/>
          </a:prstGeom>
        </p:spPr>
        <p:txBody>
          <a:bodyPr spcFirstLastPara="1" wrap="square" lIns="91425" tIns="45700" rIns="91425" bIns="45700" numCol="1" anchor="ctr" anchorCtr="0">
            <a:noAutofit/>
          </a:bodyPr>
          <a:lstStyle/>
          <a:p>
            <a:pPr marL="0" lvl="0" indent="0" algn="ctr" rtl="0">
              <a:spcBef>
                <a:spcPts val="360"/>
              </a:spcBef>
              <a:spcAft>
                <a:spcPts val="0"/>
              </a:spcAft>
              <a:buNone/>
            </a:pPr>
            <a:r>
              <a:rPr lang="en-US" sz="3000" b="1">
                <a:solidFill>
                  <a:srgbClr val="000000"/>
                </a:solidFill>
              </a:rPr>
              <a:t>AAMI ST70 2017 11.1.1</a:t>
            </a:r>
            <a:endParaRPr sz="3000">
              <a:solidFill>
                <a:srgbClr val="FFFFFF"/>
              </a:solidFill>
            </a:endParaRPr>
          </a:p>
          <a:p>
            <a:pPr marL="457200" lvl="0" indent="-419100" algn="l" rtl="0">
              <a:spcBef>
                <a:spcPts val="600"/>
              </a:spcBef>
              <a:spcAft>
                <a:spcPts val="0"/>
              </a:spcAft>
              <a:buClr>
                <a:srgbClr val="FFFFFF"/>
              </a:buClr>
              <a:buSzPts val="3000"/>
              <a:buChar char="▶"/>
            </a:pPr>
            <a:r>
              <a:rPr lang="en-US" sz="3000" b="1">
                <a:solidFill>
                  <a:srgbClr val="FFFFFF"/>
                </a:solidFill>
              </a:rPr>
              <a:t>Positioned so that packaging is not crushed, bent, compressed, or punctured</a:t>
            </a:r>
            <a:endParaRPr sz="3000" b="1">
              <a:solidFill>
                <a:srgbClr val="FFFFFF"/>
              </a:solidFill>
            </a:endParaRPr>
          </a:p>
          <a:p>
            <a:pPr marL="457200" lvl="0" indent="-419100" algn="l" rtl="0">
              <a:spcBef>
                <a:spcPts val="0"/>
              </a:spcBef>
              <a:spcAft>
                <a:spcPts val="0"/>
              </a:spcAft>
              <a:buClr>
                <a:srgbClr val="FFFFFF"/>
              </a:buClr>
              <a:buSzPts val="3000"/>
              <a:buChar char="▶"/>
            </a:pPr>
            <a:r>
              <a:rPr lang="en-US" sz="3000" b="1">
                <a:solidFill>
                  <a:srgbClr val="FFFFFF"/>
                </a:solidFill>
              </a:rPr>
              <a:t>Wrap manufacturer’s IFU should be consulted for guidance on stacking trays</a:t>
            </a:r>
            <a:endParaRPr sz="3000" b="1">
              <a:solidFill>
                <a:srgbClr val="FFFFFF"/>
              </a:solidFill>
            </a:endParaRPr>
          </a:p>
          <a:p>
            <a:pPr marL="457200" lvl="0" indent="-419100" algn="l" rtl="0">
              <a:spcBef>
                <a:spcPts val="0"/>
              </a:spcBef>
              <a:spcAft>
                <a:spcPts val="0"/>
              </a:spcAft>
              <a:buClr>
                <a:srgbClr val="FFFFFF"/>
              </a:buClr>
              <a:buSzPts val="3000"/>
              <a:buChar char="▶"/>
            </a:pPr>
            <a:r>
              <a:rPr lang="en-US" sz="3000" b="1">
                <a:solidFill>
                  <a:srgbClr val="FFFFFF"/>
                </a:solidFill>
              </a:rPr>
              <a:t>Open shelving may be used, but requires special attention to traffic control, area ventilation, and environmental services</a:t>
            </a:r>
            <a:endParaRPr sz="3000" b="1">
              <a:solidFill>
                <a:srgbClr val="FFFFFF"/>
              </a:solidFill>
            </a:endParaRPr>
          </a:p>
          <a:p>
            <a:pPr marL="457200" lvl="0" indent="-419100" algn="l" rtl="0">
              <a:spcBef>
                <a:spcPts val="0"/>
              </a:spcBef>
              <a:spcAft>
                <a:spcPts val="0"/>
              </a:spcAft>
              <a:buClr>
                <a:srgbClr val="FFFFFF"/>
              </a:buClr>
              <a:buSzPts val="3000"/>
              <a:buChar char="▶"/>
            </a:pPr>
            <a:r>
              <a:rPr lang="en-US" sz="3000" b="1">
                <a:solidFill>
                  <a:srgbClr val="FFFFFF"/>
                </a:solidFill>
              </a:rPr>
              <a:t>The bottom shelf of storage carts or shelving should be solid</a:t>
            </a:r>
            <a:endParaRPr sz="3000" b="1">
              <a:solidFill>
                <a:srgbClr val="FFFFFF"/>
              </a:solidFill>
            </a:endParaRPr>
          </a:p>
          <a:p>
            <a:pPr marL="0" lvl="0" indent="0" algn="l" rtl="0">
              <a:spcBef>
                <a:spcPts val="600"/>
              </a:spcBef>
              <a:spcAft>
                <a:spcPts val="0"/>
              </a:spcAft>
              <a:buNone/>
            </a:pPr>
            <a:endParaRPr>
              <a:solidFill>
                <a:srgbClr val="FFFFFF"/>
              </a:solidFill>
            </a:endParaRPr>
          </a:p>
          <a:p>
            <a:pPr marL="0" lvl="0" indent="0" algn="l" rtl="0">
              <a:spcBef>
                <a:spcPts val="600"/>
              </a:spcBef>
              <a:spcAft>
                <a:spcPts val="60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0"/>
          <p:cNvSpPr txBox="1"/>
          <p:nvPr/>
        </p:nvSpPr>
        <p:spPr>
          <a:xfrm>
            <a:off x="269350" y="389850"/>
            <a:ext cx="11748900" cy="17013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3600" b="1">
                <a:solidFill>
                  <a:srgbClr val="FFFFFF"/>
                </a:solidFill>
                <a:latin typeface="Century Gothic"/>
                <a:ea typeface="Century Gothic"/>
                <a:cs typeface="Century Gothic"/>
                <a:sym typeface="Century Gothic"/>
              </a:rPr>
              <a:t>Review IFU for tray belt. Currently used in CSS for sterilizer cart.  Intended purpose is for sterile storage and OR Mishandling</a:t>
            </a:r>
            <a:endParaRPr sz="3600" b="1">
              <a:solidFill>
                <a:srgbClr val="FFFFFF"/>
              </a:solidFill>
              <a:latin typeface="Century Gothic"/>
              <a:ea typeface="Century Gothic"/>
              <a:cs typeface="Century Gothic"/>
              <a:sym typeface="Century Gothic"/>
            </a:endParaRPr>
          </a:p>
        </p:txBody>
      </p:sp>
      <p:pic>
        <p:nvPicPr>
          <p:cNvPr id="607" name="Google Shape;607;p80"/>
          <p:cNvPicPr preferRelativeResize="0"/>
          <p:nvPr/>
        </p:nvPicPr>
        <p:blipFill>
          <a:blip r:embed="rId3">
            <a:alphaModFix/>
          </a:blip>
          <a:stretch>
            <a:fillRect/>
          </a:stretch>
        </p:blipFill>
        <p:spPr>
          <a:xfrm>
            <a:off x="1297175" y="2273325"/>
            <a:ext cx="9214875" cy="4429625"/>
          </a:xfrm>
          <a:prstGeom prst="rect">
            <a:avLst/>
          </a:prstGeom>
          <a:noFill/>
          <a:ln>
            <a:noFill/>
          </a:ln>
        </p:spPr>
      </p:pic>
      <p:sp>
        <p:nvSpPr>
          <p:cNvPr id="608" name="Google Shape;608;p80"/>
          <p:cNvSpPr/>
          <p:nvPr/>
        </p:nvSpPr>
        <p:spPr>
          <a:xfrm>
            <a:off x="269350" y="3296100"/>
            <a:ext cx="2835300" cy="992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r>
              <a:rPr lang="en-US" sz="1800" b="1"/>
              <a:t>For Storage and external handling  </a:t>
            </a:r>
            <a:endParaRPr sz="1800" b="1"/>
          </a:p>
        </p:txBody>
      </p:sp>
      <p:sp>
        <p:nvSpPr>
          <p:cNvPr id="609" name="Google Shape;609;p80"/>
          <p:cNvSpPr/>
          <p:nvPr/>
        </p:nvSpPr>
        <p:spPr>
          <a:xfrm>
            <a:off x="7499500" y="3544175"/>
            <a:ext cx="3278400" cy="9924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r>
              <a:rPr lang="en-US" sz="1800" b="1"/>
              <a:t>For sterilizer cart </a:t>
            </a:r>
            <a:endParaRPr sz="18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FAD2973-6A97-1349-9B46-BECD5559FE7C}"/>
              </a:ext>
            </a:extLst>
          </p:cNvPr>
          <p:cNvSpPr>
            <a:spLocks noGrp="1"/>
          </p:cNvSpPr>
          <p:nvPr>
            <p:ph type="body" idx="1"/>
          </p:nvPr>
        </p:nvSpPr>
        <p:spPr>
          <a:xfrm>
            <a:off x="126264" y="270182"/>
            <a:ext cx="11927688" cy="6261848"/>
          </a:xfrm>
        </p:spPr>
        <p:txBody>
          <a:bodyPr/>
          <a:lstStyle/>
          <a:p>
            <a:pPr algn="ctr"/>
            <a:r>
              <a:rPr lang="en-US" sz="2800" b="1" i="0">
                <a:solidFill>
                  <a:schemeClr val="bg1"/>
                </a:solidFill>
                <a:effectLst/>
                <a:latin typeface="Arial Narrow" panose="020B0606020202030204" pitchFamily="34" charset="0"/>
              </a:rPr>
              <a:t>The delivery of sterile healthcare products for use in patient care depends not only on the efficacy of the sterilization process itself but also on the following five factors:</a:t>
            </a:r>
            <a:endParaRPr lang="en-US" sz="2800" b="1" i="0">
              <a:solidFill>
                <a:schemeClr val="bg1"/>
              </a:solidFill>
              <a:effectLst/>
              <a:latin typeface="Arial" panose="020B0604020202020204" pitchFamily="34" charset="0"/>
            </a:endParaRPr>
          </a:p>
          <a:p>
            <a:endParaRPr lang="en-US" sz="2800" b="1" i="0">
              <a:solidFill>
                <a:schemeClr val="accent4">
                  <a:lumMod val="60000"/>
                  <a:lumOff val="40000"/>
                </a:schemeClr>
              </a:solidFill>
              <a:effectLst/>
              <a:latin typeface="Arial Narrow" panose="020B0606020202030204" pitchFamily="34" charset="0"/>
            </a:endParaRPr>
          </a:p>
          <a:p>
            <a:r>
              <a:rPr lang="en-US" sz="2400" b="1" i="0">
                <a:solidFill>
                  <a:srgbClr val="FFFF00"/>
                </a:solidFill>
                <a:effectLst/>
                <a:latin typeface="Arial Narrow" panose="020B0606020202030204" pitchFamily="34" charset="0"/>
              </a:rPr>
              <a:t>*</a:t>
            </a:r>
            <a:r>
              <a:rPr lang="en-US" sz="2400" b="1" i="0" u="sng">
                <a:solidFill>
                  <a:srgbClr val="FFFF00"/>
                </a:solidFill>
                <a:effectLst/>
                <a:latin typeface="Arial Narrow" panose="020B0606020202030204" pitchFamily="34" charset="0"/>
              </a:rPr>
              <a:t>efficient facility design, </a:t>
            </a:r>
          </a:p>
          <a:p>
            <a:endParaRPr lang="en-US" sz="2400" b="1" i="0" u="sng">
              <a:solidFill>
                <a:srgbClr val="FFFF00"/>
              </a:solidFill>
              <a:effectLst/>
              <a:latin typeface="Arial Narrow" panose="020B0606020202030204" pitchFamily="34" charset="0"/>
            </a:endParaRPr>
          </a:p>
          <a:p>
            <a:r>
              <a:rPr lang="en-US" sz="2400" b="1" i="0" u="sng">
                <a:solidFill>
                  <a:srgbClr val="FFFF00"/>
                </a:solidFill>
                <a:effectLst/>
                <a:latin typeface="Arial Narrow" panose="020B0606020202030204" pitchFamily="34" charset="0"/>
              </a:rPr>
              <a:t>*proper training of personnel, </a:t>
            </a:r>
          </a:p>
          <a:p>
            <a:endParaRPr lang="en-US" sz="2400" b="1" i="0" u="sng">
              <a:solidFill>
                <a:srgbClr val="FFFF00"/>
              </a:solidFill>
              <a:effectLst/>
              <a:latin typeface="Arial" panose="020B0604020202020204" pitchFamily="34" charset="0"/>
            </a:endParaRPr>
          </a:p>
          <a:p>
            <a:r>
              <a:rPr lang="en-US" sz="2400" b="1" i="0" u="sng">
                <a:solidFill>
                  <a:srgbClr val="FFFF00"/>
                </a:solidFill>
                <a:effectLst/>
                <a:latin typeface="Arial Narrow" panose="020B0606020202030204" pitchFamily="34" charset="0"/>
              </a:rPr>
              <a:t>*good infection prevention and control practices designed to prevent health-care-associated infections, </a:t>
            </a:r>
          </a:p>
          <a:p>
            <a:endParaRPr lang="en-US" sz="2400" b="1" i="0" u="sng">
              <a:solidFill>
                <a:srgbClr val="FFFF00"/>
              </a:solidFill>
              <a:effectLst/>
              <a:latin typeface="Arial" panose="020B0604020202020204" pitchFamily="34" charset="0"/>
            </a:endParaRPr>
          </a:p>
          <a:p>
            <a:r>
              <a:rPr lang="en-US" sz="2400" b="1" i="0" u="sng">
                <a:solidFill>
                  <a:srgbClr val="FFFF00"/>
                </a:solidFill>
                <a:effectLst/>
                <a:latin typeface="Arial Narrow" panose="020B0606020202030204" pitchFamily="34" charset="0"/>
              </a:rPr>
              <a:t>*effective quality controls and process improvement systems that encompass all aspects of device reprocessing from point of use through sterilization to reuse, and</a:t>
            </a:r>
          </a:p>
          <a:p>
            <a:endParaRPr lang="en-US" sz="2400" b="1" i="0" u="sng">
              <a:solidFill>
                <a:srgbClr val="FFFF00"/>
              </a:solidFill>
              <a:effectLst/>
              <a:latin typeface="Arial" panose="020B0604020202020204" pitchFamily="34" charset="0"/>
            </a:endParaRPr>
          </a:p>
          <a:p>
            <a:r>
              <a:rPr lang="en-US" sz="2400" b="1" i="0" u="sng">
                <a:solidFill>
                  <a:srgbClr val="FFFF00"/>
                </a:solidFill>
                <a:effectLst/>
                <a:latin typeface="Arial Narrow" panose="020B0606020202030204" pitchFamily="34" charset="0"/>
              </a:rPr>
              <a:t>*appropriate documentation and reporting practices that enable traceability to the patient. </a:t>
            </a:r>
            <a:endParaRPr lang="en-US" sz="2400" b="1" i="0" u="sng">
              <a:solidFill>
                <a:srgbClr val="FFFF00"/>
              </a:solidFill>
              <a:effectLst/>
              <a:latin typeface="Arial" panose="020B0604020202020204" pitchFamily="34" charset="0"/>
            </a:endParaRPr>
          </a:p>
          <a:p>
            <a:endParaRPr lang="en-US"/>
          </a:p>
        </p:txBody>
      </p:sp>
    </p:spTree>
    <p:extLst>
      <p:ext uri="{BB962C8B-B14F-4D97-AF65-F5344CB8AC3E}">
        <p14:creationId xmlns:p14="http://schemas.microsoft.com/office/powerpoint/2010/main" val="34306009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78"/>
          <p:cNvPicPr preferRelativeResize="0"/>
          <p:nvPr/>
        </p:nvPicPr>
        <p:blipFill>
          <a:blip r:embed="rId3">
            <a:alphaModFix/>
          </a:blip>
          <a:stretch>
            <a:fillRect/>
          </a:stretch>
        </p:blipFill>
        <p:spPr>
          <a:xfrm>
            <a:off x="98975" y="221150"/>
            <a:ext cx="4507401" cy="6406350"/>
          </a:xfrm>
          <a:prstGeom prst="rect">
            <a:avLst/>
          </a:prstGeom>
          <a:noFill/>
          <a:ln>
            <a:noFill/>
          </a:ln>
        </p:spPr>
      </p:pic>
      <p:pic>
        <p:nvPicPr>
          <p:cNvPr id="588" name="Google Shape;588;p78"/>
          <p:cNvPicPr preferRelativeResize="0"/>
          <p:nvPr/>
        </p:nvPicPr>
        <p:blipFill rotWithShape="1">
          <a:blip r:embed="rId4">
            <a:alphaModFix/>
          </a:blip>
          <a:srcRect t="5249"/>
          <a:stretch/>
        </p:blipFill>
        <p:spPr>
          <a:xfrm>
            <a:off x="4715450" y="3313850"/>
            <a:ext cx="7384874" cy="3307625"/>
          </a:xfrm>
          <a:prstGeom prst="rect">
            <a:avLst/>
          </a:prstGeom>
          <a:noFill/>
          <a:ln>
            <a:noFill/>
          </a:ln>
        </p:spPr>
      </p:pic>
      <p:sp>
        <p:nvSpPr>
          <p:cNvPr id="589" name="Google Shape;589;p78"/>
          <p:cNvSpPr txBox="1"/>
          <p:nvPr/>
        </p:nvSpPr>
        <p:spPr>
          <a:xfrm>
            <a:off x="4778250" y="309375"/>
            <a:ext cx="6961200" cy="28533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3000" b="1">
                <a:solidFill>
                  <a:srgbClr val="FFFFFF"/>
                </a:solidFill>
                <a:latin typeface="Century Gothic"/>
                <a:ea typeface="Century Gothic"/>
                <a:cs typeface="Century Gothic"/>
                <a:sym typeface="Century Gothic"/>
              </a:rPr>
              <a:t>In-servicing on wrapping</a:t>
            </a:r>
            <a:endParaRPr sz="3000" b="1">
              <a:solidFill>
                <a:srgbClr val="FFFFFF"/>
              </a:solidFill>
              <a:latin typeface="Century Gothic"/>
              <a:ea typeface="Century Gothic"/>
              <a:cs typeface="Century Gothic"/>
              <a:sym typeface="Century Gothic"/>
            </a:endParaRPr>
          </a:p>
          <a:p>
            <a:pPr marL="457200" lvl="0" indent="-419100" algn="l" rtl="0">
              <a:spcBef>
                <a:spcPts val="0"/>
              </a:spcBef>
              <a:spcAft>
                <a:spcPts val="0"/>
              </a:spcAft>
              <a:buClr>
                <a:srgbClr val="FFFFFF"/>
              </a:buClr>
              <a:buSzPts val="3000"/>
              <a:buFont typeface="Century Gothic"/>
              <a:buChar char="●"/>
            </a:pPr>
            <a:r>
              <a:rPr lang="en-US" sz="3000" b="1">
                <a:solidFill>
                  <a:srgbClr val="FFFFFF"/>
                </a:solidFill>
                <a:latin typeface="Century Gothic"/>
                <a:ea typeface="Century Gothic"/>
                <a:cs typeface="Century Gothic"/>
                <a:sym typeface="Century Gothic"/>
              </a:rPr>
              <a:t>Wrap was being done inconsistently and incorrectly</a:t>
            </a:r>
            <a:endParaRPr sz="3000" b="1">
              <a:solidFill>
                <a:srgbClr val="FFFFFF"/>
              </a:solidFill>
              <a:latin typeface="Century Gothic"/>
              <a:ea typeface="Century Gothic"/>
              <a:cs typeface="Century Gothic"/>
              <a:sym typeface="Century Gothic"/>
            </a:endParaRPr>
          </a:p>
          <a:p>
            <a:pPr marL="457200" lvl="0" indent="-419100" algn="l" rtl="0">
              <a:spcBef>
                <a:spcPts val="0"/>
              </a:spcBef>
              <a:spcAft>
                <a:spcPts val="0"/>
              </a:spcAft>
              <a:buClr>
                <a:srgbClr val="FFFFFF"/>
              </a:buClr>
              <a:buSzPts val="3000"/>
              <a:buFont typeface="Century Gothic"/>
              <a:buChar char="●"/>
            </a:pPr>
            <a:r>
              <a:rPr lang="en-US" sz="3000" b="1">
                <a:solidFill>
                  <a:srgbClr val="FFFFFF"/>
                </a:solidFill>
                <a:latin typeface="Century Gothic"/>
                <a:ea typeface="Century Gothic"/>
                <a:cs typeface="Century Gothic"/>
                <a:sym typeface="Century Gothic"/>
              </a:rPr>
              <a:t>Get Halyard,Cardinal or Medline on-site to do education</a:t>
            </a:r>
            <a:endParaRPr sz="3000" b="1">
              <a:solidFill>
                <a:srgbClr val="FFFFFF"/>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pic>
        <p:nvPicPr>
          <p:cNvPr id="899" name="Google Shape;899;p122"/>
          <p:cNvPicPr preferRelativeResize="0"/>
          <p:nvPr/>
        </p:nvPicPr>
        <p:blipFill>
          <a:blip r:embed="rId3">
            <a:alphaModFix/>
          </a:blip>
          <a:stretch>
            <a:fillRect/>
          </a:stretch>
        </p:blipFill>
        <p:spPr>
          <a:xfrm>
            <a:off x="152400" y="152400"/>
            <a:ext cx="4286250" cy="4857750"/>
          </a:xfrm>
          <a:prstGeom prst="rect">
            <a:avLst/>
          </a:prstGeom>
          <a:noFill/>
          <a:ln>
            <a:noFill/>
          </a:ln>
        </p:spPr>
      </p:pic>
      <p:pic>
        <p:nvPicPr>
          <p:cNvPr id="900" name="Google Shape;900;p122"/>
          <p:cNvPicPr preferRelativeResize="0"/>
          <p:nvPr/>
        </p:nvPicPr>
        <p:blipFill>
          <a:blip r:embed="rId4">
            <a:alphaModFix/>
          </a:blip>
          <a:stretch>
            <a:fillRect/>
          </a:stretch>
        </p:blipFill>
        <p:spPr>
          <a:xfrm>
            <a:off x="5235725" y="2188025"/>
            <a:ext cx="6649876" cy="4522725"/>
          </a:xfrm>
          <a:prstGeom prst="rect">
            <a:avLst/>
          </a:prstGeom>
          <a:noFill/>
          <a:ln>
            <a:noFill/>
          </a:ln>
        </p:spPr>
      </p:pic>
      <p:sp>
        <p:nvSpPr>
          <p:cNvPr id="901" name="Google Shape;901;p122"/>
          <p:cNvSpPr txBox="1"/>
          <p:nvPr/>
        </p:nvSpPr>
        <p:spPr>
          <a:xfrm>
            <a:off x="4606375" y="147250"/>
            <a:ext cx="7390800" cy="17532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3000" b="1">
                <a:solidFill>
                  <a:srgbClr val="FFFFFF"/>
                </a:solidFill>
                <a:latin typeface="Century Gothic"/>
                <a:ea typeface="Century Gothic"/>
                <a:cs typeface="Century Gothic"/>
                <a:sym typeface="Century Gothic"/>
              </a:rPr>
              <a:t>Get window coverings for windows in storage area</a:t>
            </a:r>
            <a:endParaRPr sz="30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US" sz="3000" b="1">
                <a:solidFill>
                  <a:srgbClr val="FFFFFF"/>
                </a:solidFill>
                <a:latin typeface="Century Gothic"/>
                <a:ea typeface="Century Gothic"/>
                <a:cs typeface="Century Gothic"/>
                <a:sym typeface="Century Gothic"/>
              </a:rPr>
              <a:t>UV can degrade packaging and contents</a:t>
            </a:r>
            <a:endParaRPr sz="3000" b="1">
              <a:solidFill>
                <a:srgbClr val="FFFFFF"/>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p121"/>
          <p:cNvPicPr preferRelativeResize="0"/>
          <p:nvPr/>
        </p:nvPicPr>
        <p:blipFill>
          <a:blip r:embed="rId3">
            <a:alphaModFix/>
          </a:blip>
          <a:stretch>
            <a:fillRect/>
          </a:stretch>
        </p:blipFill>
        <p:spPr>
          <a:xfrm>
            <a:off x="152400" y="152400"/>
            <a:ext cx="4535000" cy="6207150"/>
          </a:xfrm>
          <a:prstGeom prst="rect">
            <a:avLst/>
          </a:prstGeom>
          <a:noFill/>
          <a:ln>
            <a:noFill/>
          </a:ln>
        </p:spPr>
      </p:pic>
      <p:pic>
        <p:nvPicPr>
          <p:cNvPr id="889" name="Google Shape;889;p121"/>
          <p:cNvPicPr preferRelativeResize="0"/>
          <p:nvPr/>
        </p:nvPicPr>
        <p:blipFill>
          <a:blip r:embed="rId4">
            <a:alphaModFix/>
          </a:blip>
          <a:stretch>
            <a:fillRect/>
          </a:stretch>
        </p:blipFill>
        <p:spPr>
          <a:xfrm>
            <a:off x="4748225" y="152400"/>
            <a:ext cx="2886925" cy="4886348"/>
          </a:xfrm>
          <a:prstGeom prst="rect">
            <a:avLst/>
          </a:prstGeom>
          <a:noFill/>
          <a:ln>
            <a:noFill/>
          </a:ln>
        </p:spPr>
      </p:pic>
      <p:pic>
        <p:nvPicPr>
          <p:cNvPr id="890" name="Google Shape;890;p121"/>
          <p:cNvPicPr preferRelativeResize="0"/>
          <p:nvPr/>
        </p:nvPicPr>
        <p:blipFill rotWithShape="1">
          <a:blip r:embed="rId5">
            <a:alphaModFix/>
          </a:blip>
          <a:srcRect l="15340" t="17857"/>
          <a:stretch/>
        </p:blipFill>
        <p:spPr>
          <a:xfrm>
            <a:off x="6995475" y="3901650"/>
            <a:ext cx="2886925" cy="2744650"/>
          </a:xfrm>
          <a:prstGeom prst="rect">
            <a:avLst/>
          </a:prstGeom>
          <a:noFill/>
          <a:ln>
            <a:noFill/>
          </a:ln>
        </p:spPr>
      </p:pic>
      <p:sp>
        <p:nvSpPr>
          <p:cNvPr id="891" name="Google Shape;891;p121"/>
          <p:cNvSpPr/>
          <p:nvPr/>
        </p:nvSpPr>
        <p:spPr>
          <a:xfrm>
            <a:off x="2664125" y="1546900"/>
            <a:ext cx="2303100" cy="636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
        <p:nvSpPr>
          <p:cNvPr id="892" name="Google Shape;892;p121"/>
          <p:cNvSpPr/>
          <p:nvPr/>
        </p:nvSpPr>
        <p:spPr>
          <a:xfrm rot="3602871">
            <a:off x="6138598" y="2840342"/>
            <a:ext cx="2077806" cy="63596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
        <p:nvSpPr>
          <p:cNvPr id="893" name="Google Shape;893;p121"/>
          <p:cNvSpPr txBox="1"/>
          <p:nvPr/>
        </p:nvSpPr>
        <p:spPr>
          <a:xfrm>
            <a:off x="8044550" y="603700"/>
            <a:ext cx="3838200" cy="27447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3600" b="1">
                <a:solidFill>
                  <a:schemeClr val="lt1"/>
                </a:solidFill>
                <a:latin typeface="Century Gothic"/>
                <a:ea typeface="Century Gothic"/>
                <a:cs typeface="Century Gothic"/>
                <a:sym typeface="Century Gothic"/>
              </a:rPr>
              <a:t>Need different storage solution for long peel pouches</a:t>
            </a:r>
            <a:endParaRPr sz="3600" b="1">
              <a:solidFill>
                <a:schemeClr val="lt1"/>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79"/>
          <p:cNvPicPr preferRelativeResize="0"/>
          <p:nvPr/>
        </p:nvPicPr>
        <p:blipFill>
          <a:blip r:embed="rId3">
            <a:alphaModFix/>
          </a:blip>
          <a:stretch>
            <a:fillRect/>
          </a:stretch>
        </p:blipFill>
        <p:spPr>
          <a:xfrm>
            <a:off x="152400" y="152400"/>
            <a:ext cx="4350850" cy="6439250"/>
          </a:xfrm>
          <a:prstGeom prst="rect">
            <a:avLst/>
          </a:prstGeom>
          <a:noFill/>
          <a:ln>
            <a:noFill/>
          </a:ln>
        </p:spPr>
      </p:pic>
      <p:pic>
        <p:nvPicPr>
          <p:cNvPr id="596" name="Google Shape;596;p79"/>
          <p:cNvPicPr preferRelativeResize="0"/>
          <p:nvPr/>
        </p:nvPicPr>
        <p:blipFill>
          <a:blip r:embed="rId4">
            <a:alphaModFix/>
          </a:blip>
          <a:stretch>
            <a:fillRect/>
          </a:stretch>
        </p:blipFill>
        <p:spPr>
          <a:xfrm>
            <a:off x="4793125" y="221150"/>
            <a:ext cx="5166350" cy="4316475"/>
          </a:xfrm>
          <a:prstGeom prst="rect">
            <a:avLst/>
          </a:prstGeom>
          <a:noFill/>
          <a:ln>
            <a:noFill/>
          </a:ln>
        </p:spPr>
      </p:pic>
      <p:sp>
        <p:nvSpPr>
          <p:cNvPr id="597" name="Google Shape;597;p79"/>
          <p:cNvSpPr txBox="1"/>
          <p:nvPr/>
        </p:nvSpPr>
        <p:spPr>
          <a:xfrm>
            <a:off x="4793125" y="5448675"/>
            <a:ext cx="6961200" cy="7992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3600" b="1">
                <a:solidFill>
                  <a:srgbClr val="FFFFFF"/>
                </a:solidFill>
                <a:latin typeface="Century Gothic"/>
                <a:ea typeface="Century Gothic"/>
                <a:cs typeface="Century Gothic"/>
                <a:sym typeface="Century Gothic"/>
              </a:rPr>
              <a:t>Check IFU’s to verify these practices</a:t>
            </a:r>
            <a:endParaRPr sz="3600" b="1">
              <a:solidFill>
                <a:srgbClr val="FFFFFF"/>
              </a:solidFill>
              <a:latin typeface="Century Gothic"/>
              <a:ea typeface="Century Gothic"/>
              <a:cs typeface="Century Gothic"/>
              <a:sym typeface="Century Gothic"/>
            </a:endParaRPr>
          </a:p>
        </p:txBody>
      </p:sp>
      <p:sp>
        <p:nvSpPr>
          <p:cNvPr id="598" name="Google Shape;598;p79"/>
          <p:cNvSpPr/>
          <p:nvPr/>
        </p:nvSpPr>
        <p:spPr>
          <a:xfrm>
            <a:off x="429700" y="2363475"/>
            <a:ext cx="2475000" cy="3884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
        <p:nvSpPr>
          <p:cNvPr id="599" name="Google Shape;599;p79"/>
          <p:cNvSpPr/>
          <p:nvPr/>
        </p:nvSpPr>
        <p:spPr>
          <a:xfrm rot="-2699588">
            <a:off x="5831432" y="1989406"/>
            <a:ext cx="1771939" cy="33190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
        <p:nvSpPr>
          <p:cNvPr id="600" name="Google Shape;600;p79"/>
          <p:cNvSpPr/>
          <p:nvPr/>
        </p:nvSpPr>
        <p:spPr>
          <a:xfrm rot="-1067310">
            <a:off x="7253324" y="171423"/>
            <a:ext cx="1673299" cy="352116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117"/>
          <p:cNvPicPr preferRelativeResize="0"/>
          <p:nvPr/>
        </p:nvPicPr>
        <p:blipFill>
          <a:blip r:embed="rId3">
            <a:alphaModFix/>
          </a:blip>
          <a:stretch>
            <a:fillRect/>
          </a:stretch>
        </p:blipFill>
        <p:spPr>
          <a:xfrm>
            <a:off x="152400" y="152400"/>
            <a:ext cx="4790075" cy="6447775"/>
          </a:xfrm>
          <a:prstGeom prst="rect">
            <a:avLst/>
          </a:prstGeom>
          <a:noFill/>
          <a:ln>
            <a:noFill/>
          </a:ln>
        </p:spPr>
      </p:pic>
      <p:sp>
        <p:nvSpPr>
          <p:cNvPr id="853" name="Google Shape;853;p117"/>
          <p:cNvSpPr txBox="1"/>
          <p:nvPr/>
        </p:nvSpPr>
        <p:spPr>
          <a:xfrm>
            <a:off x="5654825" y="638100"/>
            <a:ext cx="6118800" cy="2744700"/>
          </a:xfrm>
          <a:prstGeom prst="rect">
            <a:avLst/>
          </a:prstGeom>
          <a:noFill/>
          <a:ln>
            <a:noFill/>
          </a:ln>
        </p:spPr>
        <p:txBody>
          <a:bodyPr spcFirstLastPara="1" wrap="square" lIns="91425" tIns="91425" rIns="91425" bIns="91425" numCol="1" anchor="t" anchorCtr="0">
            <a:noAutofit/>
          </a:bodyPr>
          <a:lstStyle/>
          <a:p>
            <a:pPr marL="0" lvl="0" indent="0" algn="l" rtl="0">
              <a:spcBef>
                <a:spcPts val="0"/>
              </a:spcBef>
              <a:spcAft>
                <a:spcPts val="0"/>
              </a:spcAft>
              <a:buNone/>
            </a:pPr>
            <a:r>
              <a:rPr lang="en-US" sz="4800" b="1">
                <a:solidFill>
                  <a:schemeClr val="lt1"/>
                </a:solidFill>
                <a:latin typeface="Century Gothic"/>
                <a:ea typeface="Century Gothic"/>
                <a:cs typeface="Century Gothic"/>
                <a:sym typeface="Century Gothic"/>
              </a:rPr>
              <a:t>Wrapped sets should not be stacked on top of rigid containers</a:t>
            </a:r>
            <a:endParaRPr sz="4800" b="1">
              <a:solidFill>
                <a:schemeClr val="lt1"/>
              </a:solidFill>
              <a:latin typeface="Century Gothic"/>
              <a:ea typeface="Century Gothic"/>
              <a:cs typeface="Century Gothic"/>
              <a:sym typeface="Century Gothic"/>
            </a:endParaRPr>
          </a:p>
        </p:txBody>
      </p:sp>
      <p:sp>
        <p:nvSpPr>
          <p:cNvPr id="854" name="Google Shape;854;p117"/>
          <p:cNvSpPr/>
          <p:nvPr/>
        </p:nvSpPr>
        <p:spPr>
          <a:xfrm rot="1381445">
            <a:off x="3303296" y="4357014"/>
            <a:ext cx="3918767" cy="768619"/>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
        <p:nvSpPr>
          <p:cNvPr id="855" name="Google Shape;855;p117"/>
          <p:cNvSpPr/>
          <p:nvPr/>
        </p:nvSpPr>
        <p:spPr>
          <a:xfrm rot="3508188">
            <a:off x="-285342" y="3923554"/>
            <a:ext cx="3918746" cy="773942"/>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860" name="Google Shape;860;p118" descr="IMG_20180823_142532615"/>
          <p:cNvPicPr preferRelativeResize="0"/>
          <p:nvPr/>
        </p:nvPicPr>
        <p:blipFill rotWithShape="1">
          <a:blip r:embed="rId3">
            <a:alphaModFix/>
          </a:blip>
          <a:srcRect r="26567"/>
          <a:stretch/>
        </p:blipFill>
        <p:spPr>
          <a:xfrm rot="5400000">
            <a:off x="2419187" y="-1025936"/>
            <a:ext cx="6514252" cy="8870924"/>
          </a:xfrm>
          <a:prstGeom prst="rect">
            <a:avLst/>
          </a:prstGeom>
          <a:noFill/>
          <a:ln>
            <a:noFill/>
          </a:ln>
        </p:spPr>
      </p:pic>
      <p:sp>
        <p:nvSpPr>
          <p:cNvPr id="861" name="Google Shape;861;p118"/>
          <p:cNvSpPr/>
          <p:nvPr/>
        </p:nvSpPr>
        <p:spPr>
          <a:xfrm>
            <a:off x="6936828" y="3"/>
            <a:ext cx="4871400" cy="1529400"/>
          </a:xfrm>
          <a:prstGeom prst="rect">
            <a:avLst/>
          </a:prstGeom>
          <a:solidFill>
            <a:schemeClr val="accent1"/>
          </a:solidFill>
          <a:ln w="15875" cap="rnd" cmpd="sng">
            <a:solidFill>
              <a:srgbClr val="023046"/>
            </a:solidFill>
            <a:prstDash val="solid"/>
            <a:round/>
            <a:headEnd type="none" w="sm" len="sm"/>
            <a:tailEnd type="none" w="sm" len="sm"/>
          </a:ln>
        </p:spPr>
        <p:txBody>
          <a:bodyPr spcFirstLastPara="1" wrap="square" lIns="91425" tIns="45700" rIns="91425" bIns="45700" numCol="1" anchor="ctr" anchorCtr="0">
            <a:noAutofit/>
          </a:bodyPr>
          <a:lstStyle/>
          <a:p>
            <a:pPr marL="0" marR="0" lvl="0" indent="0" algn="ctr" rtl="0">
              <a:spcBef>
                <a:spcPts val="0"/>
              </a:spcBef>
              <a:spcAft>
                <a:spcPts val="0"/>
              </a:spcAft>
              <a:buNone/>
            </a:pPr>
            <a:r>
              <a:rPr lang="en-US" sz="4000" b="1">
                <a:solidFill>
                  <a:schemeClr val="lt1"/>
                </a:solidFill>
                <a:latin typeface="Century Gothic"/>
                <a:ea typeface="Century Gothic"/>
                <a:cs typeface="Century Gothic"/>
                <a:sym typeface="Century Gothic"/>
              </a:rPr>
              <a:t>Use of Halyard blue trays </a:t>
            </a:r>
            <a:endParaRPr sz="4000" b="1">
              <a:solidFill>
                <a:schemeClr val="lt1"/>
              </a:solidFill>
              <a:latin typeface="Century Gothic"/>
              <a:ea typeface="Century Gothic"/>
              <a:cs typeface="Century Gothic"/>
              <a:sym typeface="Century Gothic"/>
            </a:endParaRPr>
          </a:p>
        </p:txBody>
      </p:sp>
      <p:sp>
        <p:nvSpPr>
          <p:cNvPr id="862" name="Google Shape;862;p118"/>
          <p:cNvSpPr/>
          <p:nvPr/>
        </p:nvSpPr>
        <p:spPr>
          <a:xfrm rot="-1773611">
            <a:off x="707810" y="4268515"/>
            <a:ext cx="5125092" cy="139104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ctr" rtl="0">
              <a:spcBef>
                <a:spcPts val="0"/>
              </a:spcBef>
              <a:spcAft>
                <a:spcPts val="0"/>
              </a:spcAft>
              <a:buNone/>
            </a:pPr>
            <a:r>
              <a:rPr lang="en-US" sz="2400"/>
              <a:t>stack tray on tray for better protection </a:t>
            </a:r>
            <a:endParaRPr sz="24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877" name="Google Shape;877;p120"/>
          <p:cNvPicPr preferRelativeResize="0"/>
          <p:nvPr/>
        </p:nvPicPr>
        <p:blipFill>
          <a:blip r:embed="rId3">
            <a:alphaModFix/>
          </a:blip>
          <a:stretch>
            <a:fillRect/>
          </a:stretch>
        </p:blipFill>
        <p:spPr>
          <a:xfrm>
            <a:off x="152400" y="316992"/>
            <a:ext cx="7886681" cy="4476750"/>
          </a:xfrm>
          <a:prstGeom prst="rect">
            <a:avLst/>
          </a:prstGeom>
          <a:noFill/>
          <a:ln>
            <a:noFill/>
          </a:ln>
        </p:spPr>
      </p:pic>
      <p:pic>
        <p:nvPicPr>
          <p:cNvPr id="878" name="Google Shape;878;p120"/>
          <p:cNvPicPr preferRelativeResize="0"/>
          <p:nvPr/>
        </p:nvPicPr>
        <p:blipFill rotWithShape="1">
          <a:blip r:embed="rId4">
            <a:alphaModFix/>
          </a:blip>
          <a:srcRect l="20223" t="31740" b="-31739"/>
          <a:stretch/>
        </p:blipFill>
        <p:spPr>
          <a:xfrm>
            <a:off x="6703300" y="3203475"/>
            <a:ext cx="5183900" cy="5035800"/>
          </a:xfrm>
          <a:prstGeom prst="rect">
            <a:avLst/>
          </a:prstGeom>
          <a:noFill/>
          <a:ln>
            <a:noFill/>
          </a:ln>
        </p:spPr>
      </p:pic>
      <p:sp>
        <p:nvSpPr>
          <p:cNvPr id="879" name="Google Shape;879;p120"/>
          <p:cNvSpPr txBox="1"/>
          <p:nvPr/>
        </p:nvSpPr>
        <p:spPr>
          <a:xfrm>
            <a:off x="452050" y="4967325"/>
            <a:ext cx="5431500" cy="1350600"/>
          </a:xfrm>
          <a:prstGeom prst="rect">
            <a:avLst/>
          </a:prstGeom>
          <a:noFill/>
          <a:ln>
            <a:noFill/>
          </a:ln>
        </p:spPr>
        <p:txBody>
          <a:bodyPr spcFirstLastPara="1" wrap="square" lIns="91425" tIns="91425" rIns="91425" bIns="91425" numCol="1" anchor="t" anchorCtr="0">
            <a:noAutofit/>
          </a:bodyPr>
          <a:lstStyle/>
          <a:p>
            <a:pPr marL="0" lvl="0" indent="0" algn="l" rtl="0">
              <a:spcBef>
                <a:spcPts val="0"/>
              </a:spcBef>
              <a:spcAft>
                <a:spcPts val="0"/>
              </a:spcAft>
              <a:buNone/>
            </a:pPr>
            <a:r>
              <a:rPr lang="en-US" sz="3600" b="1">
                <a:solidFill>
                  <a:schemeClr val="lt1"/>
                </a:solidFill>
                <a:latin typeface="Century Gothic"/>
                <a:ea typeface="Century Gothic"/>
                <a:cs typeface="Century Gothic"/>
                <a:sym typeface="Century Gothic"/>
              </a:rPr>
              <a:t>Shelving also needs to be reviewed in SPD</a:t>
            </a:r>
            <a:endParaRPr sz="3600" b="1">
              <a:solidFill>
                <a:schemeClr val="lt1"/>
              </a:solidFill>
              <a:latin typeface="Century Gothic"/>
              <a:ea typeface="Century Gothic"/>
              <a:cs typeface="Century Gothic"/>
              <a:sym typeface="Century Gothic"/>
            </a:endParaRPr>
          </a:p>
        </p:txBody>
      </p:sp>
      <p:sp>
        <p:nvSpPr>
          <p:cNvPr id="880" name="Google Shape;880;p120"/>
          <p:cNvSpPr/>
          <p:nvPr/>
        </p:nvSpPr>
        <p:spPr>
          <a:xfrm rot="-1342782">
            <a:off x="5696375" y="5544454"/>
            <a:ext cx="2114026" cy="63589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pic>
        <p:nvPicPr>
          <p:cNvPr id="881" name="Google Shape;881;p120"/>
          <p:cNvPicPr preferRelativeResize="0"/>
          <p:nvPr/>
        </p:nvPicPr>
        <p:blipFill>
          <a:blip r:embed="rId5">
            <a:alphaModFix/>
          </a:blip>
          <a:stretch>
            <a:fillRect/>
          </a:stretch>
        </p:blipFill>
        <p:spPr>
          <a:xfrm>
            <a:off x="8191500" y="152400"/>
            <a:ext cx="3581400" cy="2809875"/>
          </a:xfrm>
          <a:prstGeom prst="rect">
            <a:avLst/>
          </a:prstGeom>
          <a:noFill/>
          <a:ln>
            <a:noFill/>
          </a:ln>
        </p:spPr>
      </p:pic>
      <p:sp>
        <p:nvSpPr>
          <p:cNvPr id="882" name="Google Shape;882;p120"/>
          <p:cNvSpPr/>
          <p:nvPr/>
        </p:nvSpPr>
        <p:spPr>
          <a:xfrm rot="-1342782">
            <a:off x="7430050" y="2259254"/>
            <a:ext cx="2114026" cy="63589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xmlns="" id="{9593FECB-1D0A-944D-A5A3-A1130A571E19}"/>
              </a:ext>
            </a:extLst>
          </p:cNvPr>
          <p:cNvPicPr>
            <a:picLocks noChangeAspect="1"/>
          </p:cNvPicPr>
          <p:nvPr/>
        </p:nvPicPr>
        <p:blipFill>
          <a:blip r:embed="rId2"/>
          <a:stretch>
            <a:fillRect/>
          </a:stretch>
        </p:blipFill>
        <p:spPr>
          <a:xfrm>
            <a:off x="0" y="0"/>
            <a:ext cx="12129710" cy="2575775"/>
          </a:xfrm>
          <a:prstGeom prst="rect">
            <a:avLst/>
          </a:prstGeom>
        </p:spPr>
      </p:pic>
      <p:pic>
        <p:nvPicPr>
          <p:cNvPr id="2" name="Google Shape;833;p114">
            <a:extLst>
              <a:ext uri="{FF2B5EF4-FFF2-40B4-BE49-F238E27FC236}">
                <a16:creationId xmlns:a16="http://schemas.microsoft.com/office/drawing/2014/main" xmlns="" id="{D616FCC3-F5E6-4F42-93CF-32649B6032B9}"/>
              </a:ext>
            </a:extLst>
          </p:cNvPr>
          <p:cNvPicPr preferRelativeResize="0"/>
          <p:nvPr/>
        </p:nvPicPr>
        <p:blipFill>
          <a:blip r:embed="rId3">
            <a:alphaModFix/>
          </a:blip>
          <a:stretch>
            <a:fillRect/>
          </a:stretch>
        </p:blipFill>
        <p:spPr>
          <a:xfrm>
            <a:off x="287873" y="2696725"/>
            <a:ext cx="11553963" cy="4037326"/>
          </a:xfrm>
          <a:prstGeom prst="rect">
            <a:avLst/>
          </a:prstGeom>
          <a:noFill/>
          <a:ln>
            <a:noFill/>
          </a:ln>
        </p:spPr>
      </p:pic>
    </p:spTree>
    <p:extLst>
      <p:ext uri="{BB962C8B-B14F-4D97-AF65-F5344CB8AC3E}">
        <p14:creationId xmlns:p14="http://schemas.microsoft.com/office/powerpoint/2010/main" val="3554313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C0ADE526-9091-E348-AE83-5EC5AF604AF9}"/>
              </a:ext>
            </a:extLst>
          </p:cNvPr>
          <p:cNvPicPr>
            <a:picLocks noChangeAspect="1"/>
          </p:cNvPicPr>
          <p:nvPr/>
        </p:nvPicPr>
        <p:blipFill>
          <a:blip r:embed="rId2"/>
          <a:stretch>
            <a:fillRect/>
          </a:stretch>
        </p:blipFill>
        <p:spPr>
          <a:xfrm>
            <a:off x="-1" y="67342"/>
            <a:ext cx="12037117" cy="6725632"/>
          </a:xfrm>
          <a:prstGeom prst="rect">
            <a:avLst/>
          </a:prstGeom>
        </p:spPr>
      </p:pic>
    </p:spTree>
    <p:extLst>
      <p:ext uri="{BB962C8B-B14F-4D97-AF65-F5344CB8AC3E}">
        <p14:creationId xmlns:p14="http://schemas.microsoft.com/office/powerpoint/2010/main" val="2591608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128"/>
          <p:cNvPicPr preferRelativeResize="0"/>
          <p:nvPr/>
        </p:nvPicPr>
        <p:blipFill>
          <a:blip r:embed="rId3">
            <a:alphaModFix/>
          </a:blip>
          <a:stretch>
            <a:fillRect/>
          </a:stretch>
        </p:blipFill>
        <p:spPr>
          <a:xfrm>
            <a:off x="6375850" y="137225"/>
            <a:ext cx="5620900" cy="6574350"/>
          </a:xfrm>
          <a:prstGeom prst="rect">
            <a:avLst/>
          </a:prstGeom>
          <a:noFill/>
          <a:ln>
            <a:noFill/>
          </a:ln>
        </p:spPr>
      </p:pic>
      <p:sp>
        <p:nvSpPr>
          <p:cNvPr id="942" name="Google Shape;942;p128"/>
          <p:cNvSpPr txBox="1"/>
          <p:nvPr/>
        </p:nvSpPr>
        <p:spPr>
          <a:xfrm>
            <a:off x="503475" y="524900"/>
            <a:ext cx="5461800" cy="58782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6000" b="1">
                <a:solidFill>
                  <a:srgbClr val="FFFFFF"/>
                </a:solidFill>
                <a:latin typeface="Century Gothic"/>
                <a:ea typeface="Century Gothic"/>
                <a:cs typeface="Century Gothic"/>
                <a:sym typeface="Century Gothic"/>
              </a:rPr>
              <a:t>Consider Quality management for future. AAMI ST90:2017</a:t>
            </a:r>
            <a:endParaRPr sz="6000" b="1">
              <a:solidFill>
                <a:srgbClr val="FFFFFF"/>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9D0B463-BEC3-0945-BDBB-3D02B2F37FD2}"/>
              </a:ext>
            </a:extLst>
          </p:cNvPr>
          <p:cNvSpPr>
            <a:spLocks noGrp="1"/>
          </p:cNvSpPr>
          <p:nvPr>
            <p:ph type="body" idx="1"/>
          </p:nvPr>
        </p:nvSpPr>
        <p:spPr>
          <a:xfrm>
            <a:off x="193603" y="278600"/>
            <a:ext cx="11776173" cy="4064863"/>
          </a:xfrm>
        </p:spPr>
        <p:txBody>
          <a:bodyPr/>
          <a:lstStyle/>
          <a:p>
            <a:pPr algn="ctr"/>
            <a:r>
              <a:rPr lang="en-US" sz="2400" b="1" i="0">
                <a:solidFill>
                  <a:srgbClr val="FF0000"/>
                </a:solidFill>
                <a:effectLst/>
                <a:latin typeface="Arial Narrow" panose="020B0606020202030204" pitchFamily="34" charset="0"/>
              </a:rPr>
              <a:t>PERFORMING AUDITS</a:t>
            </a:r>
            <a:endParaRPr lang="en-US" sz="2400" b="0" i="0">
              <a:solidFill>
                <a:srgbClr val="FF0000"/>
              </a:solidFill>
              <a:effectLst/>
              <a:latin typeface="Arial" panose="020B0604020202020204" pitchFamily="34" charset="0"/>
            </a:endParaRPr>
          </a:p>
          <a:p>
            <a:r>
              <a:rPr lang="en-US" sz="2400" b="1" i="0">
                <a:solidFill>
                  <a:schemeClr val="bg1"/>
                </a:solidFill>
                <a:effectLst/>
                <a:latin typeface="Arial Narrow" panose="020B0606020202030204" pitchFamily="34" charset="0"/>
              </a:rPr>
              <a:t>Critical aspects of infection prevention include proper reprocessing procedures and sterility maintenance. Facilities should perform routine audits for all reprocessing and sterilization areas. These audits should be conducted by the </a:t>
            </a:r>
            <a:r>
              <a:rPr lang="en-US" sz="2400" b="1" i="0" u="sng">
                <a:solidFill>
                  <a:schemeClr val="bg1"/>
                </a:solidFill>
                <a:effectLst/>
                <a:latin typeface="Arial Narrow" panose="020B0606020202030204" pitchFamily="34" charset="0"/>
              </a:rPr>
              <a:t>reprocessing manager and the IP. </a:t>
            </a:r>
            <a:endParaRPr lang="en-US" sz="2400" b="1" i="0" u="sng">
              <a:solidFill>
                <a:schemeClr val="bg1"/>
              </a:solidFill>
              <a:effectLst/>
              <a:latin typeface="Arial" panose="020B0604020202020204" pitchFamily="34" charset="0"/>
            </a:endParaRPr>
          </a:p>
          <a:p>
            <a:r>
              <a:rPr lang="en-US" sz="2400" b="1" i="0">
                <a:solidFill>
                  <a:schemeClr val="bg1"/>
                </a:solidFill>
                <a:effectLst/>
                <a:latin typeface="Arial Narrow" panose="020B0606020202030204" pitchFamily="34" charset="0"/>
              </a:rPr>
              <a:t/>
            </a:r>
            <a:br>
              <a:rPr lang="en-US" sz="2400" b="1" i="0">
                <a:solidFill>
                  <a:schemeClr val="bg1"/>
                </a:solidFill>
                <a:effectLst/>
                <a:latin typeface="Arial Narrow" panose="020B0606020202030204" pitchFamily="34" charset="0"/>
              </a:rPr>
            </a:br>
            <a:r>
              <a:rPr lang="en-US" sz="2400" b="1" i="0">
                <a:solidFill>
                  <a:schemeClr val="bg1"/>
                </a:solidFill>
                <a:effectLst/>
                <a:latin typeface="Arial Narrow" panose="020B0606020202030204" pitchFamily="34" charset="0"/>
              </a:rPr>
              <a:t>The following is a list of important issues to monitor based on ANSI/AAMI ST79:2017 Comprehensive guide to steam sterilization and sterility assurance in health care facilites. </a:t>
            </a:r>
            <a:r>
              <a:rPr lang="en-US" sz="2400" b="1" i="0">
                <a:solidFill>
                  <a:schemeClr val="bg1"/>
                </a:solidFill>
                <a:effectLst/>
                <a:latin typeface="Arial" panose="020B0604020202020204" pitchFamily="34" charset="0"/>
              </a:rPr>
              <a:t>Some monitoring issues are based on AORN guidelines.</a:t>
            </a:r>
          </a:p>
          <a:p>
            <a:r>
              <a:rPr lang="en-US" sz="1800" b="0" i="0">
                <a:solidFill>
                  <a:srgbClr val="000000"/>
                </a:solidFill>
                <a:effectLst/>
                <a:latin typeface="Arial Narrow" panose="020B0606020202030204" pitchFamily="34" charset="0"/>
              </a:rPr>
              <a:t/>
            </a:r>
            <a:br>
              <a:rPr lang="en-US" sz="1800" b="0" i="0">
                <a:solidFill>
                  <a:srgbClr val="000000"/>
                </a:solidFill>
                <a:effectLst/>
                <a:latin typeface="Arial Narrow" panose="020B0606020202030204" pitchFamily="34" charset="0"/>
              </a:rPr>
            </a:br>
            <a:endParaRPr lang="en-US" sz="1800" b="0" i="0">
              <a:solidFill>
                <a:srgbClr val="000000"/>
              </a:solidFill>
              <a:effectLst/>
              <a:latin typeface="Arial" panose="020B0604020202020204" pitchFamily="34" charset="0"/>
            </a:endParaRPr>
          </a:p>
          <a:p>
            <a:r>
              <a:rPr lang="en-US" sz="1800" b="1" i="0">
                <a:solidFill>
                  <a:srgbClr val="0000FF"/>
                </a:solidFill>
                <a:effectLst/>
                <a:latin typeface="Arial Narrow" panose="020B0606020202030204" pitchFamily="34" charset="0"/>
              </a:rPr>
              <a:t/>
            </a:r>
            <a:br>
              <a:rPr lang="en-US" sz="1800" b="1" i="0">
                <a:solidFill>
                  <a:srgbClr val="0000FF"/>
                </a:solidFill>
                <a:effectLst/>
                <a:latin typeface="Arial Narrow" panose="020B0606020202030204" pitchFamily="34" charset="0"/>
              </a:rPr>
            </a:br>
            <a:endParaRPr lang="en-US" sz="1800" b="0" i="0">
              <a:solidFill>
                <a:srgbClr val="000000"/>
              </a:solidFill>
              <a:effectLst/>
              <a:latin typeface="Arial" panose="020B0604020202020204" pitchFamily="34" charset="0"/>
            </a:endParaRPr>
          </a:p>
          <a:p>
            <a:r>
              <a:rPr lang="en-US" b="1" i="0">
                <a:solidFill>
                  <a:srgbClr val="0000FF"/>
                </a:solidFill>
                <a:effectLst/>
                <a:latin typeface="Arial Narrow" panose="020B0606020202030204" pitchFamily="34" charset="0"/>
              </a:rPr>
              <a:t/>
            </a:r>
            <a:br>
              <a:rPr lang="en-US" b="1" i="0">
                <a:solidFill>
                  <a:srgbClr val="0000FF"/>
                </a:solidFill>
                <a:effectLst/>
                <a:latin typeface="Arial Narrow" panose="020B0606020202030204" pitchFamily="34" charset="0"/>
              </a:rPr>
            </a:br>
            <a:endParaRPr lang="en-US" b="0" i="0">
              <a:solidFill>
                <a:srgbClr val="000000"/>
              </a:solidFill>
              <a:effectLst/>
              <a:latin typeface="Times New Roman" panose="02020603050405020304" pitchFamily="18" charset="0"/>
            </a:endParaRPr>
          </a:p>
          <a:p>
            <a:r>
              <a:rPr lang="en-US"/>
              <a:t/>
            </a:r>
            <a:br>
              <a:rPr lang="en-US"/>
            </a:br>
            <a:endParaRPr lang="en-US"/>
          </a:p>
        </p:txBody>
      </p:sp>
      <p:pic>
        <p:nvPicPr>
          <p:cNvPr id="6" name="Picture 6">
            <a:extLst>
              <a:ext uri="{FF2B5EF4-FFF2-40B4-BE49-F238E27FC236}">
                <a16:creationId xmlns:a16="http://schemas.microsoft.com/office/drawing/2014/main" xmlns="" id="{448FA54D-AEC5-C446-9A59-3A2297A09286}"/>
              </a:ext>
            </a:extLst>
          </p:cNvPr>
          <p:cNvPicPr>
            <a:picLocks noChangeAspect="1"/>
          </p:cNvPicPr>
          <p:nvPr/>
        </p:nvPicPr>
        <p:blipFill>
          <a:blip r:embed="rId2"/>
          <a:stretch>
            <a:fillRect/>
          </a:stretch>
        </p:blipFill>
        <p:spPr>
          <a:xfrm>
            <a:off x="1949639" y="3661640"/>
            <a:ext cx="2663185" cy="3097579"/>
          </a:xfrm>
          <a:prstGeom prst="rect">
            <a:avLst/>
          </a:prstGeom>
        </p:spPr>
      </p:pic>
      <p:pic>
        <p:nvPicPr>
          <p:cNvPr id="8" name="Picture 8">
            <a:extLst>
              <a:ext uri="{FF2B5EF4-FFF2-40B4-BE49-F238E27FC236}">
                <a16:creationId xmlns:a16="http://schemas.microsoft.com/office/drawing/2014/main" xmlns="" id="{07957FEF-93DD-E04B-9DB2-D9DCCF964F2B}"/>
              </a:ext>
            </a:extLst>
          </p:cNvPr>
          <p:cNvPicPr>
            <a:picLocks noChangeAspect="1"/>
          </p:cNvPicPr>
          <p:nvPr/>
        </p:nvPicPr>
        <p:blipFill>
          <a:blip r:embed="rId3"/>
          <a:stretch>
            <a:fillRect/>
          </a:stretch>
        </p:blipFill>
        <p:spPr>
          <a:xfrm>
            <a:off x="6304053" y="3661640"/>
            <a:ext cx="2663185" cy="3097579"/>
          </a:xfrm>
          <a:prstGeom prst="rect">
            <a:avLst/>
          </a:prstGeom>
        </p:spPr>
      </p:pic>
    </p:spTree>
    <p:extLst>
      <p:ext uri="{BB962C8B-B14F-4D97-AF65-F5344CB8AC3E}">
        <p14:creationId xmlns:p14="http://schemas.microsoft.com/office/powerpoint/2010/main" val="30095804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41"/>
          <p:cNvPicPr preferRelativeResize="0"/>
          <p:nvPr/>
        </p:nvPicPr>
        <p:blipFill>
          <a:blip r:embed="rId3">
            <a:alphaModFix/>
          </a:blip>
          <a:stretch>
            <a:fillRect/>
          </a:stretch>
        </p:blipFill>
        <p:spPr>
          <a:xfrm>
            <a:off x="152400" y="152400"/>
            <a:ext cx="8737603" cy="6553202"/>
          </a:xfrm>
          <a:prstGeom prst="rect">
            <a:avLst/>
          </a:prstGeom>
          <a:noFill/>
          <a:ln>
            <a:noFill/>
          </a:ln>
        </p:spPr>
      </p:pic>
      <p:pic>
        <p:nvPicPr>
          <p:cNvPr id="322" name="Google Shape;322;p41"/>
          <p:cNvPicPr preferRelativeResize="0"/>
          <p:nvPr/>
        </p:nvPicPr>
        <p:blipFill>
          <a:blip r:embed="rId4">
            <a:alphaModFix/>
          </a:blip>
          <a:stretch>
            <a:fillRect/>
          </a:stretch>
        </p:blipFill>
        <p:spPr>
          <a:xfrm>
            <a:off x="9042403" y="152400"/>
            <a:ext cx="2997197" cy="3996262"/>
          </a:xfrm>
          <a:prstGeom prst="rect">
            <a:avLst/>
          </a:prstGeom>
          <a:noFill/>
          <a:ln>
            <a:noFill/>
          </a:ln>
        </p:spPr>
      </p:pic>
      <p:pic>
        <p:nvPicPr>
          <p:cNvPr id="323" name="Google Shape;323;p41"/>
          <p:cNvPicPr preferRelativeResize="0"/>
          <p:nvPr/>
        </p:nvPicPr>
        <p:blipFill>
          <a:blip r:embed="rId5">
            <a:alphaModFix/>
          </a:blip>
          <a:stretch>
            <a:fillRect/>
          </a:stretch>
        </p:blipFill>
        <p:spPr>
          <a:xfrm>
            <a:off x="9042403" y="4301062"/>
            <a:ext cx="2997197" cy="224789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xmlns="" id="{3B4D446F-6F9C-1E43-A75D-B64D49E7FD77}"/>
              </a:ext>
            </a:extLst>
          </p:cNvPr>
          <p:cNvPicPr>
            <a:picLocks noChangeAspect="1"/>
          </p:cNvPicPr>
          <p:nvPr/>
        </p:nvPicPr>
        <p:blipFill>
          <a:blip r:embed="rId2"/>
          <a:stretch>
            <a:fillRect/>
          </a:stretch>
        </p:blipFill>
        <p:spPr>
          <a:xfrm>
            <a:off x="0" y="98697"/>
            <a:ext cx="12037115" cy="6759303"/>
          </a:xfrm>
          <a:prstGeom prst="rect">
            <a:avLst/>
          </a:prstGeom>
        </p:spPr>
      </p:pic>
      <p:sp>
        <p:nvSpPr>
          <p:cNvPr id="2" name="Arrow: Striped Right 1">
            <a:extLst>
              <a:ext uri="{FF2B5EF4-FFF2-40B4-BE49-F238E27FC236}">
                <a16:creationId xmlns:a16="http://schemas.microsoft.com/office/drawing/2014/main" xmlns="" id="{5F2D7F93-220D-2F4D-B92B-04D973A9E405}"/>
              </a:ext>
            </a:extLst>
          </p:cNvPr>
          <p:cNvSpPr/>
          <p:nvPr/>
        </p:nvSpPr>
        <p:spPr>
          <a:xfrm>
            <a:off x="154885" y="4123984"/>
            <a:ext cx="2496648" cy="111953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Assesment/Audit internal or external person</a:t>
            </a:r>
          </a:p>
        </p:txBody>
      </p:sp>
      <p:sp>
        <p:nvSpPr>
          <p:cNvPr id="3" name="Arrow: Striped Right 2">
            <a:extLst>
              <a:ext uri="{FF2B5EF4-FFF2-40B4-BE49-F238E27FC236}">
                <a16:creationId xmlns:a16="http://schemas.microsoft.com/office/drawing/2014/main" xmlns="" id="{679B5243-67D5-3241-A6D5-E381082375FB}"/>
              </a:ext>
            </a:extLst>
          </p:cNvPr>
          <p:cNvSpPr/>
          <p:nvPr/>
        </p:nvSpPr>
        <p:spPr>
          <a:xfrm>
            <a:off x="1318334" y="2278845"/>
            <a:ext cx="1956816" cy="45517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AUDITS</a:t>
            </a:r>
          </a:p>
        </p:txBody>
      </p:sp>
    </p:spTree>
    <p:extLst>
      <p:ext uri="{BB962C8B-B14F-4D97-AF65-F5344CB8AC3E}">
        <p14:creationId xmlns:p14="http://schemas.microsoft.com/office/powerpoint/2010/main" val="1378646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E154801D-3480-B642-87BF-18C6944BB0AD}"/>
              </a:ext>
            </a:extLst>
          </p:cNvPr>
          <p:cNvPicPr>
            <a:picLocks noChangeAspect="1"/>
          </p:cNvPicPr>
          <p:nvPr/>
        </p:nvPicPr>
        <p:blipFill>
          <a:blip r:embed="rId2"/>
          <a:stretch>
            <a:fillRect/>
          </a:stretch>
        </p:blipFill>
        <p:spPr>
          <a:xfrm>
            <a:off x="235692" y="269363"/>
            <a:ext cx="11247549" cy="2255906"/>
          </a:xfrm>
          <a:prstGeom prst="rect">
            <a:avLst/>
          </a:prstGeom>
        </p:spPr>
      </p:pic>
      <p:sp>
        <p:nvSpPr>
          <p:cNvPr id="2" name="TextBox 1">
            <a:extLst>
              <a:ext uri="{FF2B5EF4-FFF2-40B4-BE49-F238E27FC236}">
                <a16:creationId xmlns:a16="http://schemas.microsoft.com/office/drawing/2014/main" xmlns="" id="{797B3C68-A77C-EB40-B947-2EEB38769FD5}"/>
              </a:ext>
            </a:extLst>
          </p:cNvPr>
          <p:cNvSpPr txBox="1"/>
          <p:nvPr/>
        </p:nvSpPr>
        <p:spPr>
          <a:xfrm>
            <a:off x="80809" y="3180745"/>
            <a:ext cx="11557314" cy="3108543"/>
          </a:xfrm>
          <a:prstGeom prst="rect">
            <a:avLst/>
          </a:prstGeom>
          <a:noFill/>
        </p:spPr>
        <p:txBody>
          <a:bodyPr wrap="square" rtlCol="0">
            <a:spAutoFit/>
          </a:bodyPr>
          <a:lstStyle/>
          <a:p>
            <a:pPr algn="ctr"/>
            <a:r>
              <a:rPr lang="en-US" sz="2800" b="1">
                <a:solidFill>
                  <a:schemeClr val="bg1"/>
                </a:solidFill>
              </a:rPr>
              <a:t>Hospitals have a capital budget process for approving new devices. Part of that process is a form that needs to be filled out. It is within that form that we have the opportunity to identify devices that require high-level disinfection or sterilization. Change the request form to ask this question and if the box is checked off as yes it should go to the cssd manager to ensure that we have the ability to reprocess the device.</a:t>
            </a:r>
          </a:p>
        </p:txBody>
      </p:sp>
    </p:spTree>
    <p:extLst>
      <p:ext uri="{BB962C8B-B14F-4D97-AF65-F5344CB8AC3E}">
        <p14:creationId xmlns:p14="http://schemas.microsoft.com/office/powerpoint/2010/main" val="4244931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77919F4F-43CC-D244-BBB7-82DBD8AFDC04}"/>
              </a:ext>
            </a:extLst>
          </p:cNvPr>
          <p:cNvPicPr>
            <a:picLocks noChangeAspect="1"/>
          </p:cNvPicPr>
          <p:nvPr/>
        </p:nvPicPr>
        <p:blipFill>
          <a:blip r:embed="rId2"/>
          <a:stretch>
            <a:fillRect/>
          </a:stretch>
        </p:blipFill>
        <p:spPr>
          <a:xfrm>
            <a:off x="79126" y="0"/>
            <a:ext cx="12112874" cy="6858000"/>
          </a:xfrm>
          <a:prstGeom prst="rect">
            <a:avLst/>
          </a:prstGeom>
        </p:spPr>
      </p:pic>
      <p:sp>
        <p:nvSpPr>
          <p:cNvPr id="2" name="TextBox 1">
            <a:extLst>
              <a:ext uri="{FF2B5EF4-FFF2-40B4-BE49-F238E27FC236}">
                <a16:creationId xmlns:a16="http://schemas.microsoft.com/office/drawing/2014/main" xmlns="" id="{9FFA76B8-869F-F644-8261-6B61A968BE0E}"/>
              </a:ext>
            </a:extLst>
          </p:cNvPr>
          <p:cNvSpPr txBox="1"/>
          <p:nvPr/>
        </p:nvSpPr>
        <p:spPr>
          <a:xfrm>
            <a:off x="5188334" y="2515757"/>
            <a:ext cx="1828800" cy="1828800"/>
          </a:xfrm>
          <a:prstGeom prst="rect">
            <a:avLst/>
          </a:prstGeom>
          <a:noFill/>
        </p:spPr>
        <p:txBody>
          <a:bodyPr wrap="square" rtlCol="0">
            <a:spAutoFit/>
          </a:bodyPr>
          <a:lstStyle/>
          <a:p>
            <a:pPr algn="l"/>
            <a:endParaRPr lang="en-US"/>
          </a:p>
        </p:txBody>
      </p:sp>
      <p:sp>
        <p:nvSpPr>
          <p:cNvPr id="3" name="TextBox 2">
            <a:extLst>
              <a:ext uri="{FF2B5EF4-FFF2-40B4-BE49-F238E27FC236}">
                <a16:creationId xmlns:a16="http://schemas.microsoft.com/office/drawing/2014/main" xmlns="" id="{4E36A737-EADE-BC49-B1F3-1DCEFE17C359}"/>
              </a:ext>
            </a:extLst>
          </p:cNvPr>
          <p:cNvSpPr txBox="1"/>
          <p:nvPr/>
        </p:nvSpPr>
        <p:spPr>
          <a:xfrm>
            <a:off x="13468" y="1613922"/>
            <a:ext cx="2318197" cy="4278094"/>
          </a:xfrm>
          <a:prstGeom prst="rect">
            <a:avLst/>
          </a:prstGeom>
          <a:noFill/>
        </p:spPr>
        <p:txBody>
          <a:bodyPr wrap="square" rtlCol="0">
            <a:spAutoFit/>
          </a:bodyPr>
          <a:lstStyle/>
          <a:p>
            <a:pPr algn="ctr"/>
            <a:r>
              <a:rPr lang="en-US" sz="1600" b="1">
                <a:solidFill>
                  <a:schemeClr val="tx1"/>
                </a:solidFill>
              </a:rPr>
              <a:t>Policies and documented procedures are the most powerfull tool you have for accuracy and consistency within the system. They are also essential when DPH or JCAHO inspections occur. Make sure your polices are current and based on best practice,MFGR IFU and current guidelines. </a:t>
            </a:r>
          </a:p>
        </p:txBody>
      </p:sp>
    </p:spTree>
    <p:extLst>
      <p:ext uri="{BB962C8B-B14F-4D97-AF65-F5344CB8AC3E}">
        <p14:creationId xmlns:p14="http://schemas.microsoft.com/office/powerpoint/2010/main" val="29350153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426400" y="56350"/>
            <a:ext cx="11502000" cy="6418500"/>
          </a:xfrm>
          <a:prstGeom prst="rect">
            <a:avLst/>
          </a:prstGeom>
        </p:spPr>
        <p:txBody>
          <a:bodyPr spcFirstLastPara="1" wrap="square" lIns="91425" tIns="45700" rIns="91425" bIns="45700" numCol="1" anchor="b" anchorCtr="0">
            <a:noAutofit/>
          </a:bodyPr>
          <a:lstStyle/>
          <a:p>
            <a:pPr marL="0" lvl="0" indent="0" algn="l" rtl="0">
              <a:spcBef>
                <a:spcPts val="0"/>
              </a:spcBef>
              <a:spcAft>
                <a:spcPts val="0"/>
              </a:spcAft>
              <a:buNone/>
            </a:pPr>
            <a:r>
              <a:rPr lang="en-US" sz="6000" b="1"/>
              <a:t>Process Improvement</a:t>
            </a:r>
            <a:endParaRPr sz="6000" b="1"/>
          </a:p>
          <a:p>
            <a:pPr marL="0" lvl="0" indent="0" algn="l" rtl="0">
              <a:spcBef>
                <a:spcPts val="0"/>
              </a:spcBef>
              <a:spcAft>
                <a:spcPts val="0"/>
              </a:spcAft>
              <a:buNone/>
            </a:pPr>
            <a:r>
              <a:rPr lang="en-US" b="1" u="sng"/>
              <a:t>Loaner Process</a:t>
            </a:r>
            <a:endParaRPr b="1" u="sng"/>
          </a:p>
          <a:p>
            <a:pPr marL="457200" lvl="0" indent="-457200" algn="l" rtl="0">
              <a:spcBef>
                <a:spcPts val="0"/>
              </a:spcBef>
              <a:spcAft>
                <a:spcPts val="0"/>
              </a:spcAft>
              <a:buSzPts val="3600"/>
              <a:buChar char="●"/>
            </a:pPr>
            <a:r>
              <a:rPr lang="en-US" b="1"/>
              <a:t>Forecasting → Processing → Staging</a:t>
            </a:r>
            <a:endParaRPr b="1"/>
          </a:p>
          <a:p>
            <a:pPr marL="0" lvl="0" indent="0" algn="l" rtl="0">
              <a:spcBef>
                <a:spcPts val="0"/>
              </a:spcBef>
              <a:spcAft>
                <a:spcPts val="0"/>
              </a:spcAft>
              <a:buNone/>
            </a:pPr>
            <a:r>
              <a:rPr lang="en-US" b="1" u="sng"/>
              <a:t>Assembly Productivity</a:t>
            </a:r>
            <a:endParaRPr b="1" u="sng"/>
          </a:p>
          <a:p>
            <a:pPr marL="457200" lvl="0" indent="-457200" algn="l" rtl="0">
              <a:spcBef>
                <a:spcPts val="0"/>
              </a:spcBef>
              <a:spcAft>
                <a:spcPts val="0"/>
              </a:spcAft>
              <a:buSzPts val="3600"/>
              <a:buChar char="●"/>
            </a:pPr>
            <a:r>
              <a:rPr lang="en-US" b="1"/>
              <a:t>T-Processing</a:t>
            </a:r>
            <a:endParaRPr b="1"/>
          </a:p>
          <a:p>
            <a:pPr marL="457200" lvl="0" indent="-457200" algn="l" rtl="0">
              <a:spcBef>
                <a:spcPts val="0"/>
              </a:spcBef>
              <a:spcAft>
                <a:spcPts val="0"/>
              </a:spcAft>
              <a:buSzPts val="3600"/>
              <a:buChar char="●"/>
            </a:pPr>
            <a:r>
              <a:rPr lang="en-US" b="1"/>
              <a:t>Case Processing</a:t>
            </a:r>
            <a:endParaRPr b="1"/>
          </a:p>
          <a:p>
            <a:pPr marL="0" lvl="0" indent="0" algn="l" rtl="0">
              <a:spcBef>
                <a:spcPts val="0"/>
              </a:spcBef>
              <a:spcAft>
                <a:spcPts val="0"/>
              </a:spcAft>
              <a:buClr>
                <a:srgbClr val="000000"/>
              </a:buClr>
              <a:buSzPts val="1100"/>
              <a:buFont typeface="Arial"/>
              <a:buNone/>
            </a:pPr>
            <a:r>
              <a:rPr lang="en-US" b="1" u="sng"/>
              <a:t>Traffic Control</a:t>
            </a:r>
            <a:endParaRPr b="1" u="sng"/>
          </a:p>
          <a:p>
            <a:pPr marL="457200" lvl="0" indent="-457200" algn="l" rtl="0">
              <a:spcBef>
                <a:spcPts val="0"/>
              </a:spcBef>
              <a:spcAft>
                <a:spcPts val="0"/>
              </a:spcAft>
              <a:buSzPts val="3600"/>
              <a:buChar char="●"/>
            </a:pPr>
            <a:r>
              <a:rPr lang="en-US" b="1"/>
              <a:t>Set up processes now to prevent transfer of current habits created by logistical constraints to new space</a:t>
            </a:r>
            <a:endParaRPr b="1"/>
          </a:p>
        </p:txBody>
      </p:sp>
    </p:spTree>
    <p:extLst>
      <p:ext uri="{BB962C8B-B14F-4D97-AF65-F5344CB8AC3E}">
        <p14:creationId xmlns:p14="http://schemas.microsoft.com/office/powerpoint/2010/main" val="4120314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58"/>
          <p:cNvPicPr preferRelativeResize="0"/>
          <p:nvPr/>
        </p:nvPicPr>
        <p:blipFill rotWithShape="1">
          <a:blip r:embed="rId3">
            <a:alphaModFix/>
          </a:blip>
          <a:srcRect l="-956" r="2366" b="8105"/>
          <a:stretch/>
        </p:blipFill>
        <p:spPr>
          <a:xfrm>
            <a:off x="304800" y="97625"/>
            <a:ext cx="11548025" cy="6467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70"/>
          <p:cNvPicPr preferRelativeResize="0"/>
          <p:nvPr/>
        </p:nvPicPr>
        <p:blipFill>
          <a:blip r:embed="rId3">
            <a:alphaModFix/>
          </a:blip>
          <a:stretch>
            <a:fillRect/>
          </a:stretch>
        </p:blipFill>
        <p:spPr>
          <a:xfrm>
            <a:off x="304800" y="152400"/>
            <a:ext cx="11584925" cy="65165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2E7DB2E-60C0-2947-A8F2-62C1440B6786}"/>
              </a:ext>
            </a:extLst>
          </p:cNvPr>
          <p:cNvSpPr txBox="1"/>
          <p:nvPr/>
        </p:nvSpPr>
        <p:spPr>
          <a:xfrm>
            <a:off x="1446162" y="311980"/>
            <a:ext cx="7205434" cy="1200329"/>
          </a:xfrm>
          <a:prstGeom prst="rect">
            <a:avLst/>
          </a:prstGeom>
          <a:noFill/>
        </p:spPr>
        <p:txBody>
          <a:bodyPr wrap="square" rtlCol="0">
            <a:spAutoFit/>
          </a:bodyPr>
          <a:lstStyle/>
          <a:p>
            <a:pPr algn="ctr"/>
            <a:r>
              <a:rPr lang="en-US" sz="3600" b="1"/>
              <a:t>CURRENT STATE:</a:t>
            </a:r>
          </a:p>
          <a:p>
            <a:pPr algn="ctr"/>
            <a:r>
              <a:rPr lang="en-US" sz="3600" b="1"/>
              <a:t>“ISLANDS of Processing”</a:t>
            </a:r>
          </a:p>
        </p:txBody>
      </p:sp>
      <p:sp>
        <p:nvSpPr>
          <p:cNvPr id="3" name="Rectangle: Rounded Corners 2">
            <a:extLst>
              <a:ext uri="{FF2B5EF4-FFF2-40B4-BE49-F238E27FC236}">
                <a16:creationId xmlns:a16="http://schemas.microsoft.com/office/drawing/2014/main" xmlns="" id="{528186D7-F204-314B-B136-D1060509B926}"/>
              </a:ext>
            </a:extLst>
          </p:cNvPr>
          <p:cNvSpPr/>
          <p:nvPr/>
        </p:nvSpPr>
        <p:spPr>
          <a:xfrm>
            <a:off x="2651533" y="5600728"/>
            <a:ext cx="1259520" cy="1200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Washer output</a:t>
            </a:r>
          </a:p>
        </p:txBody>
      </p:sp>
      <p:sp>
        <p:nvSpPr>
          <p:cNvPr id="9" name="Rectangle: Rounded Corners 8">
            <a:extLst>
              <a:ext uri="{FF2B5EF4-FFF2-40B4-BE49-F238E27FC236}">
                <a16:creationId xmlns:a16="http://schemas.microsoft.com/office/drawing/2014/main" xmlns="" id="{50276BD0-9A83-F446-8A15-4EFF6E6CD2CD}"/>
              </a:ext>
            </a:extLst>
          </p:cNvPr>
          <p:cNvSpPr/>
          <p:nvPr/>
        </p:nvSpPr>
        <p:spPr>
          <a:xfrm>
            <a:off x="4649610" y="5600727"/>
            <a:ext cx="1259520" cy="1200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Washer output</a:t>
            </a:r>
          </a:p>
        </p:txBody>
      </p:sp>
      <p:sp>
        <p:nvSpPr>
          <p:cNvPr id="11" name="Rectangle: Rounded Corners 10">
            <a:extLst>
              <a:ext uri="{FF2B5EF4-FFF2-40B4-BE49-F238E27FC236}">
                <a16:creationId xmlns:a16="http://schemas.microsoft.com/office/drawing/2014/main" xmlns="" id="{1C3A397C-A128-A44D-A16C-F14991ED4D3F}"/>
              </a:ext>
            </a:extLst>
          </p:cNvPr>
          <p:cNvSpPr/>
          <p:nvPr/>
        </p:nvSpPr>
        <p:spPr>
          <a:xfrm>
            <a:off x="6491710" y="5600727"/>
            <a:ext cx="1259520" cy="1200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Washer output</a:t>
            </a:r>
          </a:p>
        </p:txBody>
      </p:sp>
      <p:sp>
        <p:nvSpPr>
          <p:cNvPr id="13" name="Rectangle 12">
            <a:extLst>
              <a:ext uri="{FF2B5EF4-FFF2-40B4-BE49-F238E27FC236}">
                <a16:creationId xmlns:a16="http://schemas.microsoft.com/office/drawing/2014/main" xmlns="" id="{C592253A-7653-9945-BA2B-0B33AAE2A710}"/>
              </a:ext>
            </a:extLst>
          </p:cNvPr>
          <p:cNvSpPr/>
          <p:nvPr/>
        </p:nvSpPr>
        <p:spPr>
          <a:xfrm>
            <a:off x="6609853" y="2415840"/>
            <a:ext cx="1259520" cy="51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ASSEMBLY ISLAND</a:t>
            </a:r>
          </a:p>
        </p:txBody>
      </p:sp>
      <p:sp>
        <p:nvSpPr>
          <p:cNvPr id="15" name="Rectangle 14">
            <a:extLst>
              <a:ext uri="{FF2B5EF4-FFF2-40B4-BE49-F238E27FC236}">
                <a16:creationId xmlns:a16="http://schemas.microsoft.com/office/drawing/2014/main" xmlns="" id="{D040E1CD-76EA-FD4B-89DB-392B04D9382F}"/>
              </a:ext>
            </a:extLst>
          </p:cNvPr>
          <p:cNvSpPr/>
          <p:nvPr/>
        </p:nvSpPr>
        <p:spPr>
          <a:xfrm>
            <a:off x="2995769" y="4131028"/>
            <a:ext cx="1259520" cy="51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ASSEMBLY ISLAND</a:t>
            </a:r>
          </a:p>
        </p:txBody>
      </p:sp>
      <p:sp>
        <p:nvSpPr>
          <p:cNvPr id="17" name="Rectangle 16">
            <a:extLst>
              <a:ext uri="{FF2B5EF4-FFF2-40B4-BE49-F238E27FC236}">
                <a16:creationId xmlns:a16="http://schemas.microsoft.com/office/drawing/2014/main" xmlns="" id="{3C6F4DE9-3D2D-DD47-B7A9-73946DBE7CBD}"/>
              </a:ext>
            </a:extLst>
          </p:cNvPr>
          <p:cNvSpPr/>
          <p:nvPr/>
        </p:nvSpPr>
        <p:spPr>
          <a:xfrm>
            <a:off x="6551054" y="4131028"/>
            <a:ext cx="1259520" cy="51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ASSEMBLY ISLAND</a:t>
            </a:r>
          </a:p>
        </p:txBody>
      </p:sp>
      <p:sp>
        <p:nvSpPr>
          <p:cNvPr id="19" name="Rectangle 18">
            <a:extLst>
              <a:ext uri="{FF2B5EF4-FFF2-40B4-BE49-F238E27FC236}">
                <a16:creationId xmlns:a16="http://schemas.microsoft.com/office/drawing/2014/main" xmlns="" id="{24279B9A-BC2C-DC44-9760-3161A5B80F8B}"/>
              </a:ext>
            </a:extLst>
          </p:cNvPr>
          <p:cNvSpPr/>
          <p:nvPr/>
        </p:nvSpPr>
        <p:spPr>
          <a:xfrm>
            <a:off x="3063109" y="2373566"/>
            <a:ext cx="1259520" cy="51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ASSEMBLY ISLAND</a:t>
            </a:r>
          </a:p>
        </p:txBody>
      </p:sp>
      <p:sp>
        <p:nvSpPr>
          <p:cNvPr id="40" name="Arrow: Bent 39">
            <a:extLst>
              <a:ext uri="{FF2B5EF4-FFF2-40B4-BE49-F238E27FC236}">
                <a16:creationId xmlns:a16="http://schemas.microsoft.com/office/drawing/2014/main" xmlns="" id="{ED944A75-3FB9-9A4E-8E6F-FE1473C9D87F}"/>
              </a:ext>
            </a:extLst>
          </p:cNvPr>
          <p:cNvSpPr/>
          <p:nvPr/>
        </p:nvSpPr>
        <p:spPr>
          <a:xfrm>
            <a:off x="2285558" y="2415839"/>
            <a:ext cx="433315" cy="3097665"/>
          </a:xfrm>
          <a:prstGeom prst="bentArrow">
            <a:avLst>
              <a:gd name="adj1" fmla="val 31123"/>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Arrow: Bent 41">
            <a:extLst>
              <a:ext uri="{FF2B5EF4-FFF2-40B4-BE49-F238E27FC236}">
                <a16:creationId xmlns:a16="http://schemas.microsoft.com/office/drawing/2014/main" xmlns="" id="{632245C9-C9CE-0444-A66C-CCFE298A7654}"/>
              </a:ext>
            </a:extLst>
          </p:cNvPr>
          <p:cNvSpPr/>
          <p:nvPr/>
        </p:nvSpPr>
        <p:spPr>
          <a:xfrm flipH="1">
            <a:off x="4473473" y="3867155"/>
            <a:ext cx="575406" cy="1555824"/>
          </a:xfrm>
          <a:prstGeom prst="bentArrow">
            <a:avLst>
              <a:gd name="adj1" fmla="val 31123"/>
              <a:gd name="adj2" fmla="val 25000"/>
              <a:gd name="adj3" fmla="val 25000"/>
              <a:gd name="adj4"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Arrow: Bent 43">
            <a:extLst>
              <a:ext uri="{FF2B5EF4-FFF2-40B4-BE49-F238E27FC236}">
                <a16:creationId xmlns:a16="http://schemas.microsoft.com/office/drawing/2014/main" xmlns="" id="{C2B01C5A-421D-4D44-BA2A-F83A317B3C10}"/>
              </a:ext>
            </a:extLst>
          </p:cNvPr>
          <p:cNvSpPr/>
          <p:nvPr/>
        </p:nvSpPr>
        <p:spPr>
          <a:xfrm flipH="1">
            <a:off x="8375260" y="2373565"/>
            <a:ext cx="433314" cy="3291455"/>
          </a:xfrm>
          <a:prstGeom prst="bentArrow">
            <a:avLst>
              <a:gd name="adj1" fmla="val 31123"/>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Arrow: Bent 45">
            <a:extLst>
              <a:ext uri="{FF2B5EF4-FFF2-40B4-BE49-F238E27FC236}">
                <a16:creationId xmlns:a16="http://schemas.microsoft.com/office/drawing/2014/main" xmlns="" id="{96F57F61-4F84-2949-B14A-82B847EE8B31}"/>
              </a:ext>
            </a:extLst>
          </p:cNvPr>
          <p:cNvSpPr/>
          <p:nvPr/>
        </p:nvSpPr>
        <p:spPr>
          <a:xfrm>
            <a:off x="5556246" y="3836236"/>
            <a:ext cx="575406" cy="1555824"/>
          </a:xfrm>
          <a:prstGeom prst="bentArrow">
            <a:avLst>
              <a:gd name="adj1" fmla="val 31123"/>
              <a:gd name="adj2" fmla="val 25000"/>
              <a:gd name="adj3" fmla="val 25000"/>
              <a:gd name="adj4"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Minus Sign 48">
            <a:extLst>
              <a:ext uri="{FF2B5EF4-FFF2-40B4-BE49-F238E27FC236}">
                <a16:creationId xmlns:a16="http://schemas.microsoft.com/office/drawing/2014/main" xmlns="" id="{528FA173-C908-5E49-85DF-F394753763AE}"/>
              </a:ext>
            </a:extLst>
          </p:cNvPr>
          <p:cNvSpPr/>
          <p:nvPr/>
        </p:nvSpPr>
        <p:spPr>
          <a:xfrm rot="5400000">
            <a:off x="5751189" y="2080147"/>
            <a:ext cx="1195511" cy="116236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WRAP</a:t>
            </a:r>
          </a:p>
        </p:txBody>
      </p:sp>
      <p:sp>
        <p:nvSpPr>
          <p:cNvPr id="51" name="Minus Sign 50">
            <a:extLst>
              <a:ext uri="{FF2B5EF4-FFF2-40B4-BE49-F238E27FC236}">
                <a16:creationId xmlns:a16="http://schemas.microsoft.com/office/drawing/2014/main" xmlns="" id="{FA0F7DCC-967E-594C-84A5-C25C945A0AAD}"/>
              </a:ext>
            </a:extLst>
          </p:cNvPr>
          <p:cNvSpPr/>
          <p:nvPr/>
        </p:nvSpPr>
        <p:spPr>
          <a:xfrm rot="5400000">
            <a:off x="4016599" y="2049402"/>
            <a:ext cx="1195511" cy="116236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WRAP</a:t>
            </a:r>
          </a:p>
        </p:txBody>
      </p:sp>
      <p:sp>
        <p:nvSpPr>
          <p:cNvPr id="55" name="Minus Sign 54">
            <a:extLst>
              <a:ext uri="{FF2B5EF4-FFF2-40B4-BE49-F238E27FC236}">
                <a16:creationId xmlns:a16="http://schemas.microsoft.com/office/drawing/2014/main" xmlns="" id="{2253DF2B-E1AB-AD40-B360-A55ED62D6A56}"/>
              </a:ext>
            </a:extLst>
          </p:cNvPr>
          <p:cNvSpPr/>
          <p:nvPr/>
        </p:nvSpPr>
        <p:spPr>
          <a:xfrm rot="5400000">
            <a:off x="7459173" y="3819718"/>
            <a:ext cx="1195511" cy="116236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WRAP</a:t>
            </a:r>
          </a:p>
        </p:txBody>
      </p:sp>
      <p:sp>
        <p:nvSpPr>
          <p:cNvPr id="57" name="Minus Sign 56">
            <a:extLst>
              <a:ext uri="{FF2B5EF4-FFF2-40B4-BE49-F238E27FC236}">
                <a16:creationId xmlns:a16="http://schemas.microsoft.com/office/drawing/2014/main" xmlns="" id="{C0EFB6BD-72B5-3C4C-BC0C-625DC0FE5DB8}"/>
              </a:ext>
            </a:extLst>
          </p:cNvPr>
          <p:cNvSpPr/>
          <p:nvPr/>
        </p:nvSpPr>
        <p:spPr>
          <a:xfrm rot="5400000">
            <a:off x="2168623" y="3842411"/>
            <a:ext cx="1195511" cy="116236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WRAP</a:t>
            </a:r>
          </a:p>
        </p:txBody>
      </p:sp>
      <p:sp>
        <p:nvSpPr>
          <p:cNvPr id="58" name="TextBox 57">
            <a:extLst>
              <a:ext uri="{FF2B5EF4-FFF2-40B4-BE49-F238E27FC236}">
                <a16:creationId xmlns:a16="http://schemas.microsoft.com/office/drawing/2014/main" xmlns="" id="{3885E42C-6A61-C247-AC21-FA162341F5A1}"/>
              </a:ext>
            </a:extLst>
          </p:cNvPr>
          <p:cNvSpPr txBox="1"/>
          <p:nvPr/>
        </p:nvSpPr>
        <p:spPr>
          <a:xfrm>
            <a:off x="9262140" y="250525"/>
            <a:ext cx="2470442" cy="5262979"/>
          </a:xfrm>
          <a:prstGeom prst="rect">
            <a:avLst/>
          </a:prstGeom>
          <a:noFill/>
        </p:spPr>
        <p:txBody>
          <a:bodyPr wrap="square" rtlCol="0">
            <a:spAutoFit/>
          </a:bodyPr>
          <a:lstStyle/>
          <a:p>
            <a:pPr algn="ctr"/>
            <a:r>
              <a:rPr lang="en-US" sz="2400" b="1"/>
              <a:t>Duplication of peel pouching,wrap insulation testing etc. </a:t>
            </a:r>
          </a:p>
          <a:p>
            <a:pPr algn="ctr"/>
            <a:endParaRPr lang="en-US" sz="2400" b="1"/>
          </a:p>
          <a:p>
            <a:pPr algn="ctr"/>
            <a:r>
              <a:rPr lang="en-US" sz="2400" b="1"/>
              <a:t>No team work</a:t>
            </a:r>
          </a:p>
          <a:p>
            <a:pPr algn="ctr"/>
            <a:r>
              <a:rPr lang="en-US" sz="2400" b="1"/>
              <a:t>Cherry Pick sets </a:t>
            </a:r>
          </a:p>
          <a:p>
            <a:pPr algn="ctr"/>
            <a:endParaRPr lang="en-US" sz="2400" b="1"/>
          </a:p>
          <a:p>
            <a:pPr algn="ctr"/>
            <a:r>
              <a:rPr lang="en-US" sz="2400" b="1"/>
              <a:t>Poor work flow</a:t>
            </a:r>
          </a:p>
          <a:p>
            <a:pPr algn="ctr"/>
            <a:r>
              <a:rPr lang="en-US" sz="2400" b="1"/>
              <a:t>No Quality checks by design. </a:t>
            </a:r>
          </a:p>
        </p:txBody>
      </p:sp>
      <p:sp>
        <p:nvSpPr>
          <p:cNvPr id="60" name="Minus Sign 59">
            <a:extLst>
              <a:ext uri="{FF2B5EF4-FFF2-40B4-BE49-F238E27FC236}">
                <a16:creationId xmlns:a16="http://schemas.microsoft.com/office/drawing/2014/main" xmlns="" id="{1A04FDC3-7527-6A40-8868-2E773E28D048}"/>
              </a:ext>
            </a:extLst>
          </p:cNvPr>
          <p:cNvSpPr/>
          <p:nvPr/>
        </p:nvSpPr>
        <p:spPr>
          <a:xfrm rot="5400000">
            <a:off x="-197133" y="2667261"/>
            <a:ext cx="2369969" cy="209355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CONTAINER CART</a:t>
            </a:r>
          </a:p>
        </p:txBody>
      </p:sp>
    </p:spTree>
    <p:extLst>
      <p:ext uri="{BB962C8B-B14F-4D97-AF65-F5344CB8AC3E}">
        <p14:creationId xmlns:p14="http://schemas.microsoft.com/office/powerpoint/2010/main" val="3320641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57"/>
          <p:cNvPicPr preferRelativeResize="0"/>
          <p:nvPr/>
        </p:nvPicPr>
        <p:blipFill>
          <a:blip r:embed="rId3">
            <a:alphaModFix/>
          </a:blip>
          <a:stretch>
            <a:fillRect/>
          </a:stretch>
        </p:blipFill>
        <p:spPr>
          <a:xfrm>
            <a:off x="152400" y="2197400"/>
            <a:ext cx="5397800" cy="4508201"/>
          </a:xfrm>
          <a:prstGeom prst="rect">
            <a:avLst/>
          </a:prstGeom>
          <a:noFill/>
          <a:ln>
            <a:noFill/>
          </a:ln>
        </p:spPr>
      </p:pic>
      <p:pic>
        <p:nvPicPr>
          <p:cNvPr id="438" name="Google Shape;438;p57"/>
          <p:cNvPicPr preferRelativeResize="0"/>
          <p:nvPr/>
        </p:nvPicPr>
        <p:blipFill>
          <a:blip r:embed="rId4">
            <a:alphaModFix/>
          </a:blip>
          <a:stretch>
            <a:fillRect/>
          </a:stretch>
        </p:blipFill>
        <p:spPr>
          <a:xfrm>
            <a:off x="6282950" y="2197400"/>
            <a:ext cx="5292349" cy="4508201"/>
          </a:xfrm>
          <a:prstGeom prst="rect">
            <a:avLst/>
          </a:prstGeom>
          <a:noFill/>
          <a:ln>
            <a:noFill/>
          </a:ln>
        </p:spPr>
      </p:pic>
      <p:sp>
        <p:nvSpPr>
          <p:cNvPr id="439" name="Google Shape;439;p57"/>
          <p:cNvSpPr txBox="1"/>
          <p:nvPr/>
        </p:nvSpPr>
        <p:spPr>
          <a:xfrm>
            <a:off x="180750" y="212650"/>
            <a:ext cx="11802000" cy="18075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3600" b="1">
                <a:solidFill>
                  <a:srgbClr val="FFFFFF"/>
                </a:solidFill>
                <a:latin typeface="Century Gothic"/>
                <a:ea typeface="Century Gothic"/>
                <a:cs typeface="Century Gothic"/>
                <a:sym typeface="Century Gothic"/>
              </a:rPr>
              <a:t>Eliminate holding racks by going to “T” processing and new prioritization system and processing by case with tags in decontam. </a:t>
            </a:r>
            <a:endParaRPr sz="3600" b="1">
              <a:solidFill>
                <a:srgbClr val="FFFFFF"/>
              </a:solidFill>
              <a:latin typeface="Century Gothic"/>
              <a:ea typeface="Century Gothic"/>
              <a:cs typeface="Century Gothic"/>
              <a:sym typeface="Century Gothic"/>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72"/>
          <p:cNvPicPr preferRelativeResize="0"/>
          <p:nvPr/>
        </p:nvPicPr>
        <p:blipFill>
          <a:blip r:embed="rId3">
            <a:alphaModFix/>
          </a:blip>
          <a:stretch>
            <a:fillRect/>
          </a:stretch>
        </p:blipFill>
        <p:spPr>
          <a:xfrm>
            <a:off x="304800" y="152400"/>
            <a:ext cx="11672925" cy="6566025"/>
          </a:xfrm>
          <a:prstGeom prst="rect">
            <a:avLst/>
          </a:prstGeom>
          <a:noFill/>
          <a:ln>
            <a:noFill/>
          </a:ln>
        </p:spPr>
      </p:pic>
      <p:sp>
        <p:nvSpPr>
          <p:cNvPr id="547" name="Google Shape;547;p72"/>
          <p:cNvSpPr/>
          <p:nvPr/>
        </p:nvSpPr>
        <p:spPr>
          <a:xfrm>
            <a:off x="2816525" y="5225150"/>
            <a:ext cx="1014000" cy="996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ctr" rtl="0">
              <a:spcBef>
                <a:spcPts val="0"/>
              </a:spcBef>
              <a:spcAft>
                <a:spcPts val="0"/>
              </a:spcAft>
              <a:buNone/>
            </a:pPr>
            <a:r>
              <a:rPr lang="en-US" sz="1800" b="1"/>
              <a:t>Cases </a:t>
            </a:r>
            <a:endParaRPr sz="1800" b="1"/>
          </a:p>
          <a:p>
            <a:pPr marL="0" lvl="0" indent="0" algn="ctr" rtl="0">
              <a:spcBef>
                <a:spcPts val="0"/>
              </a:spcBef>
              <a:spcAft>
                <a:spcPts val="0"/>
              </a:spcAft>
              <a:buNone/>
            </a:pPr>
            <a:r>
              <a:rPr lang="en-US" sz="1800" b="1"/>
              <a:t>1 and 2</a:t>
            </a:r>
            <a:endParaRPr sz="1800" b="1"/>
          </a:p>
        </p:txBody>
      </p:sp>
      <p:sp>
        <p:nvSpPr>
          <p:cNvPr id="548" name="Google Shape;548;p72"/>
          <p:cNvSpPr/>
          <p:nvPr/>
        </p:nvSpPr>
        <p:spPr>
          <a:xfrm>
            <a:off x="2816525" y="3057125"/>
            <a:ext cx="1014000" cy="996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ctr" rtl="0">
              <a:spcBef>
                <a:spcPts val="0"/>
              </a:spcBef>
              <a:spcAft>
                <a:spcPts val="0"/>
              </a:spcAft>
              <a:buNone/>
            </a:pPr>
            <a:r>
              <a:rPr lang="en-US" sz="1800" b="1"/>
              <a:t>Cases </a:t>
            </a:r>
            <a:endParaRPr sz="1800" b="1"/>
          </a:p>
          <a:p>
            <a:pPr marL="0" lvl="0" indent="0" algn="ctr" rtl="0">
              <a:spcBef>
                <a:spcPts val="0"/>
              </a:spcBef>
              <a:spcAft>
                <a:spcPts val="0"/>
              </a:spcAft>
              <a:buNone/>
            </a:pPr>
            <a:r>
              <a:rPr lang="en-US" sz="1800" b="1"/>
              <a:t>4 and 6</a:t>
            </a:r>
            <a:endParaRPr sz="1800" b="1"/>
          </a:p>
        </p:txBody>
      </p:sp>
      <p:sp>
        <p:nvSpPr>
          <p:cNvPr id="549" name="Google Shape;549;p72"/>
          <p:cNvSpPr/>
          <p:nvPr/>
        </p:nvSpPr>
        <p:spPr>
          <a:xfrm>
            <a:off x="9448775" y="5323675"/>
            <a:ext cx="1014000" cy="996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ctr" rtl="0">
              <a:spcBef>
                <a:spcPts val="0"/>
              </a:spcBef>
              <a:spcAft>
                <a:spcPts val="0"/>
              </a:spcAft>
              <a:buNone/>
            </a:pPr>
            <a:r>
              <a:rPr lang="en-US" sz="1800" b="1"/>
              <a:t>Case 3</a:t>
            </a:r>
            <a:endParaRPr sz="1800" b="1"/>
          </a:p>
        </p:txBody>
      </p:sp>
      <p:sp>
        <p:nvSpPr>
          <p:cNvPr id="550" name="Google Shape;550;p72"/>
          <p:cNvSpPr/>
          <p:nvPr/>
        </p:nvSpPr>
        <p:spPr>
          <a:xfrm>
            <a:off x="9377750" y="2936963"/>
            <a:ext cx="1014000" cy="996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numCol="1" anchor="ctr" anchorCtr="0">
            <a:noAutofit/>
          </a:bodyPr>
          <a:lstStyle/>
          <a:p>
            <a:pPr marL="0" lvl="0" indent="0" algn="ctr" rtl="0">
              <a:spcBef>
                <a:spcPts val="0"/>
              </a:spcBef>
              <a:spcAft>
                <a:spcPts val="0"/>
              </a:spcAft>
              <a:buNone/>
            </a:pPr>
            <a:r>
              <a:rPr lang="en-US" sz="1800" b="1"/>
              <a:t>Case 5</a:t>
            </a:r>
            <a:endParaRPr sz="18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7296C9BF-721F-C248-A30B-F3CB04B31D33}"/>
              </a:ext>
            </a:extLst>
          </p:cNvPr>
          <p:cNvSpPr>
            <a:spLocks noGrp="1"/>
          </p:cNvSpPr>
          <p:nvPr>
            <p:ph type="body" idx="1"/>
          </p:nvPr>
        </p:nvSpPr>
        <p:spPr/>
        <p:txBody>
          <a:bodyPr/>
          <a:lstStyle/>
          <a:p>
            <a:endParaRPr lang="en-US"/>
          </a:p>
        </p:txBody>
      </p:sp>
      <p:pic>
        <p:nvPicPr>
          <p:cNvPr id="4" name="Picture 4">
            <a:extLst>
              <a:ext uri="{FF2B5EF4-FFF2-40B4-BE49-F238E27FC236}">
                <a16:creationId xmlns:a16="http://schemas.microsoft.com/office/drawing/2014/main" xmlns="" id="{5501B874-8BC9-CD4C-9F6C-40DBC617D843}"/>
              </a:ext>
            </a:extLst>
          </p:cNvPr>
          <p:cNvPicPr>
            <a:picLocks noChangeAspect="1"/>
          </p:cNvPicPr>
          <p:nvPr/>
        </p:nvPicPr>
        <p:blipFill>
          <a:blip r:embed="rId2"/>
          <a:stretch>
            <a:fillRect/>
          </a:stretch>
        </p:blipFill>
        <p:spPr>
          <a:xfrm>
            <a:off x="0" y="0"/>
            <a:ext cx="12096039" cy="6858000"/>
          </a:xfrm>
          <a:prstGeom prst="rect">
            <a:avLst/>
          </a:prstGeom>
        </p:spPr>
      </p:pic>
      <p:sp>
        <p:nvSpPr>
          <p:cNvPr id="2" name="Arrow: Right 1">
            <a:extLst>
              <a:ext uri="{FF2B5EF4-FFF2-40B4-BE49-F238E27FC236}">
                <a16:creationId xmlns:a16="http://schemas.microsoft.com/office/drawing/2014/main" xmlns="" id="{6F2DC532-B2F5-2542-9B4C-CA0BEE691401}"/>
              </a:ext>
            </a:extLst>
          </p:cNvPr>
          <p:cNvSpPr/>
          <p:nvPr/>
        </p:nvSpPr>
        <p:spPr>
          <a:xfrm>
            <a:off x="684213" y="2696431"/>
            <a:ext cx="1956816" cy="76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xmlns="" id="{0D5FA6AC-4AAE-B54D-9DC3-0E200C5F8BD6}"/>
              </a:ext>
            </a:extLst>
          </p:cNvPr>
          <p:cNvSpPr/>
          <p:nvPr/>
        </p:nvSpPr>
        <p:spPr>
          <a:xfrm>
            <a:off x="562751" y="5472529"/>
            <a:ext cx="1956816" cy="76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2954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71"/>
          <p:cNvPicPr preferRelativeResize="0"/>
          <p:nvPr/>
        </p:nvPicPr>
        <p:blipFill>
          <a:blip r:embed="rId3">
            <a:alphaModFix/>
          </a:blip>
          <a:stretch>
            <a:fillRect/>
          </a:stretch>
        </p:blipFill>
        <p:spPr>
          <a:xfrm>
            <a:off x="152400" y="152400"/>
            <a:ext cx="11646050" cy="65509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73"/>
          <p:cNvPicPr preferRelativeResize="0"/>
          <p:nvPr/>
        </p:nvPicPr>
        <p:blipFill>
          <a:blip r:embed="rId3">
            <a:alphaModFix/>
          </a:blip>
          <a:stretch>
            <a:fillRect/>
          </a:stretch>
        </p:blipFill>
        <p:spPr>
          <a:xfrm>
            <a:off x="228600" y="152400"/>
            <a:ext cx="11615501" cy="65337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76"/>
          <p:cNvPicPr preferRelativeResize="0"/>
          <p:nvPr/>
        </p:nvPicPr>
        <p:blipFill>
          <a:blip r:embed="rId3">
            <a:alphaModFix/>
          </a:blip>
          <a:stretch>
            <a:fillRect/>
          </a:stretch>
        </p:blipFill>
        <p:spPr>
          <a:xfrm>
            <a:off x="152400" y="152400"/>
            <a:ext cx="11676626" cy="65681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77"/>
          <p:cNvPicPr preferRelativeResize="0"/>
          <p:nvPr/>
        </p:nvPicPr>
        <p:blipFill>
          <a:blip r:embed="rId3">
            <a:alphaModFix/>
          </a:blip>
          <a:stretch>
            <a:fillRect/>
          </a:stretch>
        </p:blipFill>
        <p:spPr>
          <a:xfrm>
            <a:off x="152400" y="152400"/>
            <a:ext cx="11523826" cy="64821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74"/>
          <p:cNvPicPr preferRelativeResize="0"/>
          <p:nvPr/>
        </p:nvPicPr>
        <p:blipFill>
          <a:blip r:embed="rId3">
            <a:alphaModFix/>
          </a:blip>
          <a:stretch>
            <a:fillRect/>
          </a:stretch>
        </p:blipFill>
        <p:spPr>
          <a:xfrm>
            <a:off x="6471675" y="301250"/>
            <a:ext cx="5720325" cy="6379549"/>
          </a:xfrm>
          <a:prstGeom prst="rect">
            <a:avLst/>
          </a:prstGeom>
          <a:noFill/>
          <a:ln>
            <a:noFill/>
          </a:ln>
        </p:spPr>
      </p:pic>
      <p:sp>
        <p:nvSpPr>
          <p:cNvPr id="563" name="Google Shape;563;p74"/>
          <p:cNvSpPr txBox="1"/>
          <p:nvPr/>
        </p:nvSpPr>
        <p:spPr>
          <a:xfrm>
            <a:off x="163025" y="549350"/>
            <a:ext cx="5257886" cy="5435538"/>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4800" b="1">
                <a:solidFill>
                  <a:srgbClr val="FFFFFF"/>
                </a:solidFill>
                <a:latin typeface="Century Gothic"/>
                <a:ea typeface="Century Gothic"/>
                <a:cs typeface="Century Gothic"/>
                <a:sym typeface="Century Gothic"/>
              </a:rPr>
              <a:t>ALL insulated instruments must be inspected with an insulation tester. New AAMI amendments coming</a:t>
            </a:r>
            <a:endParaRPr sz="4800" b="1">
              <a:solidFill>
                <a:srgbClr val="FFFFFF"/>
              </a:solidFill>
              <a:latin typeface="Century Gothic"/>
              <a:ea typeface="Century Gothic"/>
              <a:cs typeface="Century Gothic"/>
              <a:sym typeface="Century Gothic"/>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75"/>
          <p:cNvPicPr preferRelativeResize="0"/>
          <p:nvPr/>
        </p:nvPicPr>
        <p:blipFill>
          <a:blip r:embed="rId3">
            <a:alphaModFix/>
          </a:blip>
          <a:stretch>
            <a:fillRect/>
          </a:stretch>
        </p:blipFill>
        <p:spPr>
          <a:xfrm>
            <a:off x="228600" y="152400"/>
            <a:ext cx="11672925" cy="65660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915" name="Google Shape;915;p124"/>
          <p:cNvPicPr preferRelativeResize="0"/>
          <p:nvPr/>
        </p:nvPicPr>
        <p:blipFill>
          <a:blip r:embed="rId3">
            <a:alphaModFix/>
          </a:blip>
          <a:stretch>
            <a:fillRect/>
          </a:stretch>
        </p:blipFill>
        <p:spPr>
          <a:xfrm>
            <a:off x="2491593" y="1942225"/>
            <a:ext cx="6388937" cy="4632250"/>
          </a:xfrm>
          <a:prstGeom prst="rect">
            <a:avLst/>
          </a:prstGeom>
          <a:noFill/>
          <a:ln>
            <a:noFill/>
          </a:ln>
        </p:spPr>
      </p:pic>
      <p:sp>
        <p:nvSpPr>
          <p:cNvPr id="916" name="Google Shape;916;p124"/>
          <p:cNvSpPr txBox="1"/>
          <p:nvPr/>
        </p:nvSpPr>
        <p:spPr>
          <a:xfrm>
            <a:off x="623775" y="283525"/>
            <a:ext cx="9392100" cy="16482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7200" b="1">
                <a:latin typeface="Century Gothic"/>
                <a:ea typeface="Century Gothic"/>
                <a:cs typeface="Century Gothic"/>
                <a:sym typeface="Century Gothic"/>
              </a:rPr>
              <a:t>FUTURE STATE </a:t>
            </a:r>
            <a:endParaRPr sz="7200" b="1">
              <a:latin typeface="Century Gothic"/>
              <a:ea typeface="Century Gothic"/>
              <a:cs typeface="Century Gothic"/>
              <a:sym typeface="Century Gothic"/>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pic>
        <p:nvPicPr>
          <p:cNvPr id="934" name="Google Shape;934;p127"/>
          <p:cNvPicPr preferRelativeResize="0"/>
          <p:nvPr/>
        </p:nvPicPr>
        <p:blipFill>
          <a:blip r:embed="rId3">
            <a:alphaModFix/>
          </a:blip>
          <a:stretch>
            <a:fillRect/>
          </a:stretch>
        </p:blipFill>
        <p:spPr>
          <a:xfrm>
            <a:off x="6693125" y="152400"/>
            <a:ext cx="5303626" cy="6553200"/>
          </a:xfrm>
          <a:prstGeom prst="rect">
            <a:avLst/>
          </a:prstGeom>
          <a:noFill/>
          <a:ln>
            <a:noFill/>
          </a:ln>
        </p:spPr>
      </p:pic>
      <p:sp>
        <p:nvSpPr>
          <p:cNvPr id="935" name="Google Shape;935;p127"/>
          <p:cNvSpPr txBox="1"/>
          <p:nvPr/>
        </p:nvSpPr>
        <p:spPr>
          <a:xfrm>
            <a:off x="355250" y="463700"/>
            <a:ext cx="6052500" cy="5613300"/>
          </a:xfrm>
          <a:prstGeom prst="rect">
            <a:avLst/>
          </a:prstGeom>
          <a:noFill/>
          <a:ln>
            <a:noFill/>
          </a:ln>
        </p:spPr>
        <p:txBody>
          <a:bodyPr spcFirstLastPara="1" wrap="square" lIns="91425" tIns="91425" rIns="91425" bIns="91425" numCol="1" anchor="t" anchorCtr="0">
            <a:noAutofit/>
          </a:bodyPr>
          <a:lstStyle/>
          <a:p>
            <a:pPr marL="0" lvl="0" indent="0" algn="ctr" rtl="0">
              <a:spcBef>
                <a:spcPts val="0"/>
              </a:spcBef>
              <a:spcAft>
                <a:spcPts val="0"/>
              </a:spcAft>
              <a:buNone/>
            </a:pPr>
            <a:r>
              <a:rPr lang="en-US" sz="6000" b="1">
                <a:solidFill>
                  <a:srgbClr val="FFFFFF"/>
                </a:solidFill>
                <a:latin typeface="Century Gothic"/>
                <a:ea typeface="Century Gothic"/>
                <a:cs typeface="Century Gothic"/>
                <a:sym typeface="Century Gothic"/>
              </a:rPr>
              <a:t>Make sure your AAMI ST79 is latest version and accessible. 2017</a:t>
            </a:r>
            <a:endParaRPr sz="6000" b="1">
              <a:solidFill>
                <a:srgbClr val="FFFFFF"/>
              </a:solidFill>
              <a:latin typeface="Century Gothic"/>
              <a:ea typeface="Century Gothic"/>
              <a:cs typeface="Century Gothic"/>
              <a:sym typeface="Century Gothic"/>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29"/>
          <p:cNvSpPr txBox="1"/>
          <p:nvPr/>
        </p:nvSpPr>
        <p:spPr>
          <a:xfrm>
            <a:off x="322525" y="372150"/>
            <a:ext cx="11625000" cy="6060600"/>
          </a:xfrm>
          <a:prstGeom prst="rect">
            <a:avLst/>
          </a:prstGeom>
          <a:noFill/>
          <a:ln>
            <a:noFill/>
          </a:ln>
        </p:spPr>
        <p:txBody>
          <a:bodyPr spcFirstLastPara="1" wrap="square" lIns="91425" tIns="91425" rIns="91425" bIns="91425" numCol="1" anchor="t" anchorCtr="0">
            <a:noAutofit/>
          </a:bodyPr>
          <a:lstStyle/>
          <a:p>
            <a:pPr marL="457200" lvl="0" indent="-419100" algn="l" rtl="0">
              <a:spcBef>
                <a:spcPts val="0"/>
              </a:spcBef>
              <a:spcAft>
                <a:spcPts val="0"/>
              </a:spcAft>
              <a:buSzPts val="3000"/>
              <a:buFont typeface="Century Gothic"/>
              <a:buAutoNum type="arabicPeriod"/>
            </a:pPr>
            <a:r>
              <a:rPr lang="en-US" sz="3000" b="1">
                <a:latin typeface="Century Gothic"/>
                <a:ea typeface="Century Gothic"/>
                <a:cs typeface="Century Gothic"/>
                <a:sym typeface="Century Gothic"/>
              </a:rPr>
              <a:t> Involvement with state IAHCSMM chapter (CCSA). Staff attend local education conferences for CEU. Hospital reimburse cost of attendance. </a:t>
            </a:r>
            <a:endParaRPr sz="3000" b="1">
              <a:latin typeface="Century Gothic"/>
              <a:ea typeface="Century Gothic"/>
              <a:cs typeface="Century Gothic"/>
              <a:sym typeface="Century Gothic"/>
            </a:endParaRPr>
          </a:p>
          <a:p>
            <a:pPr marL="457200" lvl="0" indent="0" algn="l" rtl="0">
              <a:spcBef>
                <a:spcPts val="0"/>
              </a:spcBef>
              <a:spcAft>
                <a:spcPts val="0"/>
              </a:spcAft>
              <a:buNone/>
            </a:pPr>
            <a:endParaRPr sz="3000" b="1">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US" sz="3000" b="1">
                <a:latin typeface="Century Gothic"/>
                <a:ea typeface="Century Gothic"/>
                <a:cs typeface="Century Gothic"/>
                <a:sym typeface="Century Gothic"/>
              </a:rPr>
              <a:t>Leadership in dept to attend annual IAHCSMM conference for education and networking. Also possible involvement with AAMI ST:79 workgroup</a:t>
            </a:r>
            <a:endParaRPr sz="3000" b="1">
              <a:latin typeface="Century Gothic"/>
              <a:ea typeface="Century Gothic"/>
              <a:cs typeface="Century Gothic"/>
              <a:sym typeface="Century Gothic"/>
            </a:endParaRPr>
          </a:p>
          <a:p>
            <a:pPr marL="457200" lvl="0" indent="0" algn="l" rtl="0">
              <a:spcBef>
                <a:spcPts val="0"/>
              </a:spcBef>
              <a:spcAft>
                <a:spcPts val="0"/>
              </a:spcAft>
              <a:buNone/>
            </a:pPr>
            <a:endParaRPr sz="3000" b="1">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US" sz="3000" b="1">
                <a:latin typeface="Century Gothic"/>
                <a:ea typeface="Century Gothic"/>
                <a:cs typeface="Century Gothic"/>
                <a:sym typeface="Century Gothic"/>
              </a:rPr>
              <a:t>Start Library based out of office of educational books for staff to read and develop.</a:t>
            </a:r>
            <a:endParaRPr sz="3000" b="1">
              <a:latin typeface="Century Gothic"/>
              <a:ea typeface="Century Gothic"/>
              <a:cs typeface="Century Gothic"/>
              <a:sym typeface="Century Gothic"/>
            </a:endParaRPr>
          </a:p>
          <a:p>
            <a:pPr marL="457200" lvl="0" indent="0" algn="l" rtl="0">
              <a:spcBef>
                <a:spcPts val="0"/>
              </a:spcBef>
              <a:spcAft>
                <a:spcPts val="0"/>
              </a:spcAft>
              <a:buNone/>
            </a:pPr>
            <a:endParaRPr sz="3000" b="1">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US" sz="3000" b="1">
                <a:latin typeface="Century Gothic"/>
                <a:ea typeface="Century Gothic"/>
                <a:cs typeface="Century Gothic"/>
                <a:sym typeface="Century Gothic"/>
              </a:rPr>
              <a:t>Free magazines for education/CEU’s. Infection Controol today,Healthcare Purchasing News, IAHCSMM magazine.</a:t>
            </a:r>
            <a:endParaRPr sz="3000" b="1">
              <a:latin typeface="Century Gothic"/>
              <a:ea typeface="Century Gothic"/>
              <a:cs typeface="Century Gothic"/>
              <a:sym typeface="Century Gothic"/>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idx="4294967295"/>
          </p:nvPr>
        </p:nvSpPr>
        <p:spPr>
          <a:xfrm>
            <a:off x="1719261" y="228600"/>
            <a:ext cx="8015286" cy="9144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endParaRPr sz="4200">
              <a:solidFill>
                <a:schemeClr val="dk2"/>
              </a:solidFill>
              <a:latin typeface="Arial"/>
              <a:ea typeface="Arial"/>
              <a:cs typeface="Arial"/>
              <a:sym typeface="Arial"/>
            </a:endParaRPr>
          </a:p>
        </p:txBody>
      </p:sp>
      <p:pic>
        <p:nvPicPr>
          <p:cNvPr id="375" name="Shape 375" descr="marinemotivation03"/>
          <p:cNvPicPr preferRelativeResize="0"/>
          <p:nvPr/>
        </p:nvPicPr>
        <p:blipFill rotWithShape="1">
          <a:blip r:embed="rId3">
            <a:alphaModFix/>
          </a:blip>
          <a:src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74048128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3"/>
          <p:cNvSpPr txBox="1">
            <a:spLocks noGrp="1"/>
          </p:cNvSpPr>
          <p:nvPr>
            <p:ph type="title"/>
          </p:nvPr>
        </p:nvSpPr>
        <p:spPr>
          <a:xfrm>
            <a:off x="1401665" y="154483"/>
            <a:ext cx="8534400" cy="1507200"/>
          </a:xfrm>
          <a:prstGeom prst="rect">
            <a:avLst/>
          </a:prstGeom>
          <a:noFill/>
          <a:ln>
            <a:noFill/>
          </a:ln>
        </p:spPr>
        <p:txBody>
          <a:bodyPr spcFirstLastPara="1" wrap="square" lIns="91425" tIns="45700" rIns="91425" bIns="45700" numCol="1" anchor="ctr" anchorCtr="0">
            <a:noAutofit/>
          </a:bodyPr>
          <a:lstStyle/>
          <a:p>
            <a:pPr marL="0" lvl="0" indent="0" algn="ctr" rtl="0">
              <a:spcBef>
                <a:spcPts val="0"/>
              </a:spcBef>
              <a:spcAft>
                <a:spcPts val="0"/>
              </a:spcAft>
              <a:buClr>
                <a:schemeClr val="dk1"/>
              </a:buClr>
              <a:buSzPts val="3240"/>
              <a:buFont typeface="Century Gothic"/>
              <a:buNone/>
            </a:pPr>
            <a:r>
              <a:rPr lang="en-US" sz="3240" b="1">
                <a:solidFill>
                  <a:srgbClr val="FFFFFF"/>
                </a:solidFill>
              </a:rPr>
              <a:t>MAKE SURE FACILITIES IS FOLLOWING NEW ASHRAE STANDARD 170 PER AAMI ST79 2017</a:t>
            </a:r>
            <a:endParaRPr sz="3240" b="1">
              <a:solidFill>
                <a:srgbClr val="FFFFFF"/>
              </a:solidFill>
            </a:endParaRPr>
          </a:p>
        </p:txBody>
      </p:sp>
      <p:pic>
        <p:nvPicPr>
          <p:cNvPr id="405" name="Google Shape;405;p53" descr="https://lh5.googleusercontent.com/zOmbo0WRAOUQb_mNHFJv3i5K50XV1UxOjJblU53h7uWLb4IK3HuzbQgOz1O8SDdcsDv2tYhVUaGV9BuVC1v_qwKrk4UzaxP5oF7QkPj1MNfwfL4gw8O3ilBpsX4tokPQrmcNyhQUu9g"/>
          <p:cNvPicPr preferRelativeResize="0"/>
          <p:nvPr/>
        </p:nvPicPr>
        <p:blipFill rotWithShape="1">
          <a:blip r:embed="rId3">
            <a:alphaModFix/>
          </a:blip>
          <a:srcRect/>
          <a:stretch/>
        </p:blipFill>
        <p:spPr>
          <a:xfrm>
            <a:off x="210440" y="1801359"/>
            <a:ext cx="11767754" cy="4930033"/>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1719261" y="228600"/>
            <a:ext cx="8015286"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4200" b="0" i="0" u="none">
                <a:solidFill>
                  <a:schemeClr val="dk2"/>
                </a:solidFill>
                <a:latin typeface="Arial"/>
                <a:ea typeface="Arial"/>
                <a:cs typeface="Arial"/>
                <a:sym typeface="Arial"/>
              </a:rPr>
              <a:t>Join the Fight</a:t>
            </a:r>
          </a:p>
        </p:txBody>
      </p:sp>
      <p:sp>
        <p:nvSpPr>
          <p:cNvPr id="381" name="Shape 381"/>
          <p:cNvSpPr txBox="1">
            <a:spLocks noGrp="1"/>
          </p:cNvSpPr>
          <p:nvPr>
            <p:ph type="body" idx="1"/>
          </p:nvPr>
        </p:nvSpPr>
        <p:spPr>
          <a:xfrm>
            <a:off x="740747" y="1600201"/>
            <a:ext cx="9317654" cy="4419599"/>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hlink"/>
              </a:buClr>
              <a:buSzPct val="25000"/>
              <a:buFont typeface="Noto Sans Symbols"/>
              <a:buNone/>
            </a:pPr>
            <a:r>
              <a:rPr lang="en-US" sz="3200" b="1" i="0" u="none" strike="noStrike" cap="none">
                <a:solidFill>
                  <a:schemeClr val="dk1"/>
                </a:solidFill>
                <a:latin typeface="Arial"/>
                <a:ea typeface="Arial"/>
                <a:cs typeface="Arial"/>
                <a:sym typeface="Arial"/>
              </a:rPr>
              <a:t>	</a:t>
            </a:r>
            <a:r>
              <a:rPr lang="en-US" sz="4000" b="1" i="0" u="none" strike="noStrike" cap="none">
                <a:solidFill>
                  <a:schemeClr val="dk1"/>
                </a:solidFill>
                <a:latin typeface="Arial"/>
                <a:ea typeface="Arial"/>
                <a:cs typeface="Arial"/>
                <a:sym typeface="Arial"/>
              </a:rPr>
              <a:t>"Those who expect to reap the blessings of freedom must, like men, undergo the fatigue of supporting it."</a:t>
            </a:r>
            <a:br>
              <a:rPr lang="en-US" sz="4000" b="1" i="0" u="none" strike="noStrike" cap="none">
                <a:solidFill>
                  <a:schemeClr val="dk1"/>
                </a:solidFill>
                <a:latin typeface="Arial"/>
                <a:ea typeface="Arial"/>
                <a:cs typeface="Arial"/>
                <a:sym typeface="Arial"/>
              </a:rPr>
            </a:br>
            <a:r>
              <a:rPr lang="en-US" sz="4000" b="1" i="0" u="none" strike="noStrike" cap="none">
                <a:solidFill>
                  <a:schemeClr val="dk1"/>
                </a:solidFill>
                <a:latin typeface="Arial"/>
                <a:ea typeface="Arial"/>
                <a:cs typeface="Arial"/>
                <a:sym typeface="Arial"/>
              </a:rPr>
              <a:t>Thomas Paine</a:t>
            </a:r>
          </a:p>
          <a:p>
            <a:pPr marL="342900" marR="0" lvl="0" indent="-342900" algn="l" rtl="0">
              <a:spcBef>
                <a:spcPts val="800"/>
              </a:spcBef>
              <a:spcAft>
                <a:spcPts val="0"/>
              </a:spcAft>
              <a:buClr>
                <a:schemeClr val="hlink"/>
              </a:buClr>
              <a:buSzPct val="80000"/>
              <a:buFont typeface="Noto Sans Symbols"/>
              <a:buNone/>
            </a:pPr>
            <a:endParaRPr sz="40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065738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idx="4294967295"/>
          </p:nvPr>
        </p:nvSpPr>
        <p:spPr>
          <a:xfrm>
            <a:off x="732328" y="1504073"/>
            <a:ext cx="9343349" cy="41909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marante"/>
              <a:buNone/>
            </a:pPr>
            <a:r>
              <a:rPr lang="en-US" sz="6600" b="1" i="0" u="none">
                <a:solidFill>
                  <a:schemeClr val="dk1"/>
                </a:solidFill>
                <a:latin typeface="Amarante"/>
                <a:ea typeface="Amarante"/>
                <a:cs typeface="Amarante"/>
                <a:sym typeface="Amarante"/>
              </a:rPr>
              <a:t>Change will not come about through expectation</a:t>
            </a:r>
            <a:br>
              <a:rPr lang="en-US" sz="6600" b="1" i="0" u="none">
                <a:solidFill>
                  <a:schemeClr val="dk1"/>
                </a:solidFill>
                <a:latin typeface="Amarante"/>
                <a:ea typeface="Amarante"/>
                <a:cs typeface="Amarante"/>
                <a:sym typeface="Amarante"/>
              </a:rPr>
            </a:br>
            <a:r>
              <a:rPr lang="en-US" sz="6600" b="1" i="0" u="none">
                <a:solidFill>
                  <a:schemeClr val="dk1"/>
                </a:solidFill>
                <a:latin typeface="Amarante"/>
                <a:ea typeface="Amarante"/>
                <a:cs typeface="Amarante"/>
                <a:sym typeface="Amarante"/>
              </a:rPr>
              <a:t/>
            </a:r>
            <a:br>
              <a:rPr lang="en-US" sz="6600" b="1" i="0" u="none">
                <a:solidFill>
                  <a:schemeClr val="dk1"/>
                </a:solidFill>
                <a:latin typeface="Amarante"/>
                <a:ea typeface="Amarante"/>
                <a:cs typeface="Amarante"/>
                <a:sym typeface="Amarante"/>
              </a:rPr>
            </a:br>
            <a:r>
              <a:rPr lang="en-US" sz="6600" b="1" i="0" u="none">
                <a:solidFill>
                  <a:schemeClr val="dk1"/>
                </a:solidFill>
                <a:latin typeface="Amarante"/>
                <a:ea typeface="Amarante"/>
                <a:cs typeface="Amarante"/>
                <a:sym typeface="Amarante"/>
              </a:rPr>
              <a:t> –Dave Jagrosse</a:t>
            </a:r>
          </a:p>
        </p:txBody>
      </p:sp>
    </p:spTree>
    <p:extLst>
      <p:ext uri="{BB962C8B-B14F-4D97-AF65-F5344CB8AC3E}">
        <p14:creationId xmlns:p14="http://schemas.microsoft.com/office/powerpoint/2010/main" val="3068743681"/>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63B4881D-B6F2-7444-9DAB-51592A87BBA7}"/>
              </a:ext>
            </a:extLst>
          </p:cNvPr>
          <p:cNvPicPr>
            <a:picLocks noChangeAspect="1"/>
          </p:cNvPicPr>
          <p:nvPr/>
        </p:nvPicPr>
        <p:blipFill>
          <a:blip r:embed="rId2"/>
          <a:stretch>
            <a:fillRect/>
          </a:stretch>
        </p:blipFill>
        <p:spPr>
          <a:xfrm>
            <a:off x="78146" y="4924275"/>
            <a:ext cx="11866378" cy="1853855"/>
          </a:xfrm>
          <a:prstGeom prst="rect">
            <a:avLst/>
          </a:prstGeom>
        </p:spPr>
      </p:pic>
      <p:sp>
        <p:nvSpPr>
          <p:cNvPr id="2" name="TextBox 1">
            <a:extLst>
              <a:ext uri="{FF2B5EF4-FFF2-40B4-BE49-F238E27FC236}">
                <a16:creationId xmlns:a16="http://schemas.microsoft.com/office/drawing/2014/main" xmlns="" id="{6DB5CBE6-392C-FF43-A8D2-BBF39C0DF196}"/>
              </a:ext>
            </a:extLst>
          </p:cNvPr>
          <p:cNvSpPr txBox="1"/>
          <p:nvPr/>
        </p:nvSpPr>
        <p:spPr>
          <a:xfrm>
            <a:off x="833339" y="680728"/>
            <a:ext cx="9924308" cy="1323439"/>
          </a:xfrm>
          <a:prstGeom prst="rect">
            <a:avLst/>
          </a:prstGeom>
          <a:noFill/>
        </p:spPr>
        <p:txBody>
          <a:bodyPr wrap="square" rtlCol="0">
            <a:spAutoFit/>
          </a:bodyPr>
          <a:lstStyle/>
          <a:p>
            <a:pPr algn="ctr"/>
            <a:r>
              <a:rPr lang="en-US" sz="8000" b="1"/>
              <a:t>THANK YOU!</a:t>
            </a:r>
          </a:p>
        </p:txBody>
      </p:sp>
    </p:spTree>
    <p:extLst>
      <p:ext uri="{BB962C8B-B14F-4D97-AF65-F5344CB8AC3E}">
        <p14:creationId xmlns:p14="http://schemas.microsoft.com/office/powerpoint/2010/main" val="2382690550"/>
      </p:ext>
    </p:extLst>
  </p:cSld>
  <p:clrMapOvr>
    <a:masterClrMapping/>
  </p:clrMapOvr>
</p:sld>
</file>

<file path=ppt/theme/theme1.xml><?xml version="1.0" encoding="utf-8"?>
<a:theme xmlns:a="http://schemas.openxmlformats.org/drawingml/2006/main" name="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1763</Words>
  <Application>Microsoft Office PowerPoint</Application>
  <PresentationFormat>Widescreen</PresentationFormat>
  <Paragraphs>289</Paragraphs>
  <Slides>92</Slides>
  <Notes>66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92</vt:i4>
      </vt:variant>
    </vt:vector>
  </HeadingPairs>
  <TitlesOfParts>
    <vt:vector size="104" baseType="lpstr">
      <vt:lpstr>Times New Roman</vt:lpstr>
      <vt:lpstr>Century Gothic</vt:lpstr>
      <vt:lpstr>Comic Sans MS</vt:lpstr>
      <vt:lpstr>Arial</vt:lpstr>
      <vt:lpstr>Lucida Handwriting</vt:lpstr>
      <vt:lpstr>Noto Sans Symbols</vt:lpstr>
      <vt:lpstr>Bahnschrift SemiBold</vt:lpstr>
      <vt:lpstr>Arial Narrow</vt:lpstr>
      <vt:lpstr>Calibri</vt:lpstr>
      <vt:lpstr>Helvetica Neue</vt:lpstr>
      <vt:lpstr>Amarante</vt:lpstr>
      <vt:lpstr>Slice</vt:lpstr>
      <vt:lpstr>PowerPoint Presentation</vt:lpstr>
      <vt:lpstr>PowerPoint Presentation</vt:lpstr>
      <vt:lpstr>SEAVEY HEALTHCARE CONSULTING® STERILE PROCESSING SURGICAL SERVICES .  303-467-0868 office/fax www.seaveyhealthcareconsulting.com Established in 2003  Sterile Processing Best Practices Audit Check Sheet </vt:lpstr>
      <vt:lpstr>PowerPoint Presentation</vt:lpstr>
      <vt:lpstr>The efficacy of any sterilization process depends on four phases:   1. A consistent system for lowering and limiting bioburden before sterilization,   2. Properly preparing items for sterilization,   3. Selecting the appropriate sterilization parameters, and   4. Establishing and implementing controls to maintain the sterility of sterilized items until they are used.  </vt:lpstr>
      <vt:lpstr>PowerPoint Presentation</vt:lpstr>
      <vt:lpstr>PowerPoint Presentation</vt:lpstr>
      <vt:lpstr>PowerPoint Presentation</vt:lpstr>
      <vt:lpstr>MAKE SURE FACILITIES IS FOLLOWING NEW ASHRAE STANDARD 170 PER AAMI ST79 2017</vt:lpstr>
      <vt:lpstr>PowerPoint Presentation</vt:lpstr>
      <vt:lpstr>PowerPoint Presentation</vt:lpstr>
      <vt:lpstr>Ensure plugs in decontam or wet areas are GFI protected </vt:lpstr>
      <vt:lpstr>PowerPoint Presentation</vt:lpstr>
      <vt:lpstr>PowerPoint Presentation</vt:lpstr>
      <vt:lpstr>PowerPoint Presentation</vt:lpstr>
      <vt:lpstr>PowerPoint Presentation</vt:lpstr>
      <vt:lpstr>PowerPoint Presentation</vt:lpstr>
      <vt:lpstr>PowerPoint Presentation</vt:lpstr>
      <vt:lpstr>DON’T BECOME A TRAINING FACTORY FOR THE HOSPITAL UP THE STREET!!!</vt:lpstr>
      <vt:lpstr>PowerPoint Presentation</vt:lpstr>
      <vt:lpstr>PowerPoint Presentation</vt:lpstr>
      <vt:lpstr>PowerPoint Presentation</vt:lpstr>
      <vt:lpstr>PowerPoint Presentation</vt:lpstr>
      <vt:lpstr>PowerPoint Presentation</vt:lpstr>
      <vt:lpstr>Soiled Instruments from OR</vt:lpstr>
      <vt:lpstr>PowerPoint Presentation</vt:lpstr>
      <vt:lpstr>PowerPoint Presentation</vt:lpstr>
      <vt:lpstr>PowerPoint Presentation</vt:lpstr>
      <vt:lpstr>PowerPoint Presentation</vt:lpstr>
      <vt:lpstr>PowerPoint Presentation</vt:lpstr>
      <vt:lpstr>PowerPoint Presentation</vt:lpstr>
      <vt:lpstr>Cleaning Verification Program</vt:lpstr>
      <vt:lpstr>PowerPoint Presentation</vt:lpstr>
      <vt:lpstr>PowerPoint Presentation</vt:lpstr>
      <vt:lpstr>Make sure Cart washer maintenance program includes cleaning the holding tank </vt:lpstr>
      <vt:lpstr>PowerPoint Presentation</vt:lpstr>
      <vt:lpstr>Review Cycle profiles for washers from MFG as part of review and ensure staff are using appropriate cycles</vt:lpstr>
      <vt:lpstr>PowerPoint Presentation</vt:lpstr>
      <vt:lpstr>PowerPoint Presentation</vt:lpstr>
      <vt:lpstr>PowerPoint Presentation</vt:lpstr>
      <vt:lpstr>PowerPoint Presentation</vt:lpstr>
      <vt:lpstr>General clean up. Remove items that are not for immediate usage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sure staff are 100% following exposure cycle times per IFU regardless if it is in a Onetray. Dry time is o (zero) but has nothing to do with exposure.  This device is NOT  Recalled. Use per IFU. Contact David for more guidance davidjagrosse@gmail.com</vt:lpstr>
      <vt:lpstr>PowerPoint Presentation</vt:lpstr>
      <vt:lpstr>AAMI ST:79 2017 Standards and Wrap IFU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 Improvement Loaner Process Forecasting → Processing → Staging Assembly Productivity T-Processing Case Processing Traffic Control Set up processes now to prevent transfer of current habits created by logistical constraints to new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the Fight</vt:lpstr>
      <vt:lpstr>Change will not come about through expectation   –Dave Jagrosse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Bissey</dc:creator>
  <cp:lastModifiedBy>Kelly Bissey</cp:lastModifiedBy>
  <cp:revision>19</cp:revision>
  <dcterms:modified xsi:type="dcterms:W3CDTF">2019-11-22T15:21:21Z</dcterms:modified>
</cp:coreProperties>
</file>