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9144000" cy="5143500" type="screen16x9"/>
  <p:notesSz cx="6858000" cy="9144000"/>
  <p:embeddedFontLst>
    <p:embeddedFont>
      <p:font typeface="Raleway" panose="020B0604020202020204" charset="0"/>
      <p:regular r:id="rId71"/>
      <p:bold r:id="rId72"/>
      <p:italic r:id="rId73"/>
      <p:boldItalic r:id="rId74"/>
    </p:embeddedFont>
    <p:embeddedFont>
      <p:font typeface="Lato" panose="020B0604020202020204" charset="0"/>
      <p:regular r:id="rId75"/>
      <p:bold r:id="rId76"/>
      <p:italic r:id="rId77"/>
      <p:boldItalic r:id="rId78"/>
    </p:embeddedFont>
    <p:embeddedFont>
      <p:font typeface="Century Gothic" panose="020B0502020202020204" pitchFamily="34" charset="0"/>
      <p:regular r:id="rId79"/>
      <p:bold r:id="rId80"/>
      <p:italic r:id="rId81"/>
      <p:boldItalic r:id="rId82"/>
    </p:embeddedFont>
    <p:embeddedFont>
      <p:font typeface="Source Sans Pro" panose="020B0604020202020204" charset="0"/>
      <p:regular r:id="rId83"/>
      <p:bold r:id="rId84"/>
      <p:italic r:id="rId85"/>
      <p:bold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39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84" Type="http://schemas.openxmlformats.org/officeDocument/2006/relationships/font" Target="fonts/font14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2966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700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2984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339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5776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5244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044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976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230cbf0615461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230cbf06154613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472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690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2789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284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230cbf06154613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230cbf06154613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1707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56126a42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56126a42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913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230cbf06154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230cbf06154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9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9233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56126a42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56126a42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045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56126a42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56126a42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259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56126a42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456126a42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1412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56126a42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56126a42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5447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56126a42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56126a42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460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230cbf0615461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5230cbf06154613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969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56126a42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56126a42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033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230cbf06154613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230cbf06154613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50078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56126a42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56126a42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00438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230cbf06154613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5230cbf06154613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5819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230cbf06154613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230cbf06154613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2294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5230cbf0615461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5230cbf0615461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5608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230cbf06154613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230cbf06154613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9902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5230cbf06154613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5230cbf06154613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42537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230cbf06154613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230cbf06154613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02960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230cbf06154613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230cbf06154613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5021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5230cbf06154613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5230cbf06154613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974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456126a42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456126a42d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144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230cbf06154613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230cbf06154613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4181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456126a42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456126a42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9662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456126a42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456126a42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3837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56126a42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56126a42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6658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5230cbf0615461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5230cbf0615461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1137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230cbf0615461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230cbf06154613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992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5230cbf0615461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5230cbf06154613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2380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5230cbf06154613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5230cbf06154613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2514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456126a42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456126a42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2156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456126a42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456126a42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7547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456126a42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456126a42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815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5230cbf06154613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5230cbf06154613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2057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456126a42d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456126a42d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0959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456126a42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456126a42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2299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56126a42d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456126a42d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6241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456126a42d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456126a42d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06767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456126a42d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456126a42d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1634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456126a42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456126a42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9611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456126a42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456126a42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0546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456126a42d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456126a42d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7475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5230cbf06154613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5230cbf06154613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964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456126a42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456126a42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410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16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456126a42d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456126a42d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9878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56126a42d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56126a42d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6087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5230cbf06154613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5230cbf06154613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59910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456126a42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456126a42d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0727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5230cbf06154613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5230cbf06154613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8043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5230cbf06154613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5230cbf06154613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2481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5230cbf06154613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5230cbf06154613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0204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5230cbf06154613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5230cbf06154613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63602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62fada30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62fada30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67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1544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1371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59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  <a:defRPr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aleway"/>
              <a:buNone/>
              <a:defRPr sz="8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aleway"/>
              <a:buNone/>
              <a:defRPr sz="8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aleway"/>
              <a:buNone/>
              <a:defRPr sz="8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aleway"/>
              <a:buNone/>
              <a:defRPr sz="8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aleway"/>
              <a:buNone/>
              <a:defRPr sz="8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aleway"/>
              <a:buNone/>
              <a:defRPr sz="8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aleway"/>
              <a:buNone/>
              <a:defRPr sz="8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aleway"/>
              <a:buNone/>
              <a:defRPr sz="8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Raleway"/>
              <a:buNone/>
              <a:defRPr sz="80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" name="Google Shape;20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7" name="Google Shape;27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aleway"/>
              <a:buNone/>
            </a:pPr>
            <a:r>
              <a:rPr lang="en" sz="42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Continuous Improvement for Everyday Processing</a:t>
            </a:r>
            <a:endParaRPr sz="42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None/>
            </a:pPr>
            <a:endParaRPr sz="16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leway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Standard Work &amp; Training</a:t>
            </a:r>
            <a:endParaRPr sz="36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Benefits of Standard Work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●"/>
            </a:pPr>
            <a:r>
              <a:rPr lang="en" sz="2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Consistent product</a:t>
            </a:r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●"/>
            </a:pPr>
            <a:r>
              <a:rPr lang="en" sz="2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Competency is measurable</a:t>
            </a:r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●"/>
            </a:pPr>
            <a:r>
              <a:rPr lang="en" sz="2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Reliable base for improvement work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Process and People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7" name="Google Shape;157;p2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The trick is engaging the PEOPLE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“The right process will give you the right results”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You need the right people to get the right process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body" idx="1"/>
          </p:nvPr>
        </p:nvSpPr>
        <p:spPr>
          <a:xfrm>
            <a:off x="723498" y="2078825"/>
            <a:ext cx="45570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2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People will always gravitate towards the easiest path</a:t>
            </a: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" sz="2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Don't design processes that make people go out of the way to do the right thing</a:t>
            </a:r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1348" y="1911700"/>
            <a:ext cx="3558702" cy="266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Where to start?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Analyze current state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Go-see.  What is actually happening?</a:t>
            </a:r>
            <a:endParaRPr sz="20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Where is the variation?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26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People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Find your leaders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May not be “most productive”</a:t>
            </a:r>
            <a:endParaRPr sz="20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Developing </a:t>
            </a:r>
            <a:r>
              <a:rPr lang="en"/>
              <a:t>Standard Work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6" name="Google Shape;176;p2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Begin writing and formalizing  standard processes</a:t>
            </a:r>
            <a:endParaRPr sz="20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People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Employee ownership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Normalized Deviance</a:t>
            </a:r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5323200" cy="22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Shortcuts and work-arounds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Dangerous - eventually leads to critical errors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Skipping critical tasks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Does everyone understand the importance of each step in the process?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Story telling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“Know Why and Comply”</a:t>
            </a:r>
            <a:endParaRPr sz="1800"/>
          </a:p>
        </p:txBody>
      </p:sp>
      <p:pic>
        <p:nvPicPr>
          <p:cNvPr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2375" y="1079275"/>
            <a:ext cx="2450576" cy="368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"/>
              <a:t>Base of Standard Work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Develop training manuals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Base off standard work and guides</a:t>
            </a:r>
            <a:endParaRPr sz="20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Consistent Training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Competency Testing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p29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People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Assemble preceptor team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Standard work committee members</a:t>
            </a:r>
            <a:endParaRPr sz="20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Can speak to “why”</a:t>
            </a:r>
            <a:endParaRPr sz="20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Lato"/>
              <a:buNone/>
            </a:pP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Standard Work Committee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7" name="Google Shape;197;p30"/>
          <p:cNvSpPr txBox="1">
            <a:spLocks noGrp="1"/>
          </p:cNvSpPr>
          <p:nvPr>
            <p:ph type="body" idx="1"/>
          </p:nvPr>
        </p:nvSpPr>
        <p:spPr>
          <a:xfrm>
            <a:off x="723494" y="2078825"/>
            <a:ext cx="7595177" cy="226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●"/>
            </a:pPr>
            <a:r>
              <a:rPr lang="en" sz="2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Clear ground rules</a:t>
            </a:r>
            <a:endParaRPr sz="2400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●"/>
            </a:pPr>
            <a:r>
              <a:rPr lang="en" sz="2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Review or create standard work templates</a:t>
            </a:r>
            <a:endParaRPr sz="2400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●"/>
            </a:pPr>
            <a:r>
              <a:rPr lang="en" sz="2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Reach consensus</a:t>
            </a:r>
            <a:endParaRPr sz="2400"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Lato"/>
              <a:buChar char="●"/>
            </a:pPr>
            <a:r>
              <a:rPr lang="en" sz="2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Move forward with one voice</a:t>
            </a:r>
            <a:endParaRPr sz="24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endParaRPr sz="24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"/>
              <a:t>Standard Work Template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4" name="Google Shape;2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550" y="1945575"/>
            <a:ext cx="6022225" cy="305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211700" y="1372358"/>
            <a:ext cx="571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4478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▪"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Healthcare Purchasing News 2014 CS/SPD Department of the Year (Sanford Fargo SPD)</a:t>
            </a:r>
            <a:endParaRPr sz="1800" b="1">
              <a:latin typeface="Lato"/>
              <a:ea typeface="Lato"/>
              <a:cs typeface="Lato"/>
              <a:sym typeface="Lato"/>
            </a:endParaRPr>
          </a:p>
          <a:p>
            <a:pPr marL="182880" lvl="0" indent="-14478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▪"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IAHCSMM member, CRCST &amp; CHL certifications</a:t>
            </a:r>
            <a:endParaRPr sz="1800" b="1">
              <a:latin typeface="Lato"/>
              <a:ea typeface="Lato"/>
              <a:cs typeface="Lato"/>
              <a:sym typeface="Lato"/>
            </a:endParaRPr>
          </a:p>
          <a:p>
            <a:pPr marL="411480" lvl="1" indent="-17018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▪"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Prairie Pioneers (North Dakota chapter) Vice President, 2015 - present</a:t>
            </a:r>
            <a:endParaRPr sz="1800" b="1">
              <a:latin typeface="Lato"/>
              <a:ea typeface="Lato"/>
              <a:cs typeface="Lato"/>
              <a:sym typeface="Lato"/>
            </a:endParaRPr>
          </a:p>
          <a:p>
            <a:pPr marL="411480" lvl="1" indent="-17018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▪"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IAHCSMM nominating committee, 2016</a:t>
            </a:r>
            <a:endParaRPr sz="1800" b="1">
              <a:latin typeface="Lato"/>
              <a:ea typeface="Lato"/>
              <a:cs typeface="Lato"/>
              <a:sym typeface="Lato"/>
            </a:endParaRPr>
          </a:p>
          <a:p>
            <a:pPr marL="182880" lvl="0" indent="-14478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▪"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AAMI ST79 – Steam Sterilization Practices working group – 2016 - present </a:t>
            </a:r>
            <a:endParaRPr sz="1800" b="1">
              <a:latin typeface="Lato"/>
              <a:ea typeface="Lato"/>
              <a:cs typeface="Lato"/>
              <a:sym typeface="Lato"/>
            </a:endParaRPr>
          </a:p>
          <a:p>
            <a:pPr marL="182880" lvl="0" indent="-14478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▪"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AHRMM member</a:t>
            </a:r>
            <a:endParaRPr sz="18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No Coast Consulting, LLC</a:t>
            </a:r>
            <a:endParaRPr sz="18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1904" y="1206990"/>
            <a:ext cx="2858165" cy="373723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231750" y="490650"/>
            <a:ext cx="86805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About me</a:t>
            </a:r>
            <a:endParaRPr sz="30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1319" y="136975"/>
            <a:ext cx="2486757" cy="840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>
            <a:spLocks noGrp="1"/>
          </p:cNvSpPr>
          <p:nvPr>
            <p:ph type="body" idx="1"/>
          </p:nvPr>
        </p:nvSpPr>
        <p:spPr>
          <a:xfrm>
            <a:off x="5580150" y="2078775"/>
            <a:ext cx="3324000" cy="29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Manual in each area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Ex. opening/Closing checklist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Manual is also included in training manuals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800" y="654425"/>
            <a:ext cx="5112599" cy="436525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Communicate Expectations</a:t>
            </a:r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team needs to know what’s expected of them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Sell vs. Tell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Accountability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">
                <a:solidFill>
                  <a:srgbClr val="FFFFFF"/>
                </a:solidFill>
              </a:rPr>
              <a:t>Everyday Lean Ideas</a:t>
            </a:r>
            <a:endParaRPr b="1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an ELI?</a:t>
            </a:r>
            <a:endParaRPr/>
          </a:p>
        </p:txBody>
      </p:sp>
      <p:sp>
        <p:nvSpPr>
          <p:cNvPr id="227" name="Google Shape;227;p3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From Virginia Mason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An Everyday Lean Idea is a staff-driven improvement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Frontline staff are the EXPERTS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Before you start this, you NEED to have standard work in place!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Usually simple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for the ELI</a:t>
            </a:r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Fill out the ELI form and share with peers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A standard work committee member is assigned as a mentor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Communication plan developed 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lphaLcPeriod"/>
            </a:pPr>
            <a:r>
              <a:rPr lang="en" sz="1800"/>
              <a:t>Idea generator and SWC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Conduct trial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Get feedback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Decide whether to implement</a:t>
            </a:r>
            <a:endParaRPr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50" y="547300"/>
            <a:ext cx="3081275" cy="45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2701" y="1497575"/>
            <a:ext cx="5063175" cy="349817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40" name="Google Shape;240;p37"/>
          <p:cNvCxnSpPr>
            <a:endCxn id="239" idx="1"/>
          </p:cNvCxnSpPr>
          <p:nvPr/>
        </p:nvCxnSpPr>
        <p:spPr>
          <a:xfrm>
            <a:off x="1019001" y="1710362"/>
            <a:ext cx="2753700" cy="15363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175" y="570225"/>
            <a:ext cx="3511150" cy="447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8"/>
          <p:cNvSpPr txBox="1">
            <a:spLocks noGrp="1"/>
          </p:cNvSpPr>
          <p:nvPr>
            <p:ph type="body" idx="1"/>
          </p:nvPr>
        </p:nvSpPr>
        <p:spPr>
          <a:xfrm>
            <a:off x="3881900" y="623150"/>
            <a:ext cx="4548300" cy="8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Usually driven by waste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Selected by idea generator</a:t>
            </a:r>
            <a:endParaRPr sz="2200"/>
          </a:p>
        </p:txBody>
      </p:sp>
      <p:pic>
        <p:nvPicPr>
          <p:cNvPr id="247" name="Google Shape;24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43800"/>
            <a:ext cx="3567542" cy="350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438" y="651125"/>
            <a:ext cx="5647125" cy="43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0"/>
          <p:cNvPicPr preferRelativeResize="0"/>
          <p:nvPr/>
        </p:nvPicPr>
        <p:blipFill rotWithShape="1">
          <a:blip r:embed="rId3">
            <a:alphaModFix/>
          </a:blip>
          <a:srcRect r="8020"/>
          <a:stretch/>
        </p:blipFill>
        <p:spPr>
          <a:xfrm>
            <a:off x="1380712" y="594355"/>
            <a:ext cx="6382574" cy="39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 txBox="1">
            <a:spLocks noGrp="1"/>
          </p:cNvSpPr>
          <p:nvPr>
            <p:ph type="body" idx="1"/>
          </p:nvPr>
        </p:nvSpPr>
        <p:spPr>
          <a:xfrm>
            <a:off x="5446775" y="2078875"/>
            <a:ext cx="29715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Reviewed during standard work committee meetings</a:t>
            </a:r>
            <a:endParaRPr sz="2200"/>
          </a:p>
        </p:txBody>
      </p:sp>
      <p:pic>
        <p:nvPicPr>
          <p:cNvPr id="263" name="Google Shape;26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850" y="606175"/>
            <a:ext cx="4566500" cy="444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your Why?</a:t>
            </a: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Why are you sitting here today?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Implementing</a:t>
            </a:r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This is something that should be celebrated!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Update manuals and standard work documents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3"/>
          <p:cNvSpPr txBox="1">
            <a:spLocks noGrp="1"/>
          </p:cNvSpPr>
          <p:nvPr>
            <p:ph type="title"/>
          </p:nvPr>
        </p:nvSpPr>
        <p:spPr>
          <a:xfrm>
            <a:off x="727650" y="58387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Instrument Assembly</a:t>
            </a:r>
            <a:endParaRPr/>
          </a:p>
        </p:txBody>
      </p:sp>
      <p:pic>
        <p:nvPicPr>
          <p:cNvPr id="275" name="Google Shape;275;p43"/>
          <p:cNvPicPr preferRelativeResize="0"/>
          <p:nvPr/>
        </p:nvPicPr>
        <p:blipFill rotWithShape="1">
          <a:blip r:embed="rId3">
            <a:alphaModFix/>
          </a:blip>
          <a:srcRect t="9280"/>
          <a:stretch/>
        </p:blipFill>
        <p:spPr>
          <a:xfrm>
            <a:off x="4367401" y="809500"/>
            <a:ext cx="4320976" cy="417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3"/>
          <p:cNvSpPr txBox="1"/>
          <p:nvPr/>
        </p:nvSpPr>
        <p:spPr>
          <a:xfrm>
            <a:off x="460825" y="1457125"/>
            <a:ext cx="35121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When is this set going to get done???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7" name="Google Shape;277;p43"/>
          <p:cNvSpPr/>
          <p:nvPr/>
        </p:nvSpPr>
        <p:spPr>
          <a:xfrm rot="1637932">
            <a:off x="4040627" y="2794824"/>
            <a:ext cx="1393274" cy="19992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3"/>
          <p:cNvSpPr txBox="1">
            <a:spLocks noGrp="1"/>
          </p:cNvSpPr>
          <p:nvPr>
            <p:ph type="body" idx="1"/>
          </p:nvPr>
        </p:nvSpPr>
        <p:spPr>
          <a:xfrm>
            <a:off x="377275" y="2747975"/>
            <a:ext cx="36792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Cherry picking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Missing instruments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Re-sorting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Verifying priority sets</a:t>
            </a:r>
            <a:endParaRPr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>
            <a:spLocks noGrp="1"/>
          </p:cNvSpPr>
          <p:nvPr>
            <p:ph type="title"/>
          </p:nvPr>
        </p:nvSpPr>
        <p:spPr>
          <a:xfrm>
            <a:off x="299475" y="621225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Processing</a:t>
            </a:r>
            <a:endParaRPr/>
          </a:p>
        </p:txBody>
      </p:sp>
      <p:sp>
        <p:nvSpPr>
          <p:cNvPr id="284" name="Google Shape;284;p44"/>
          <p:cNvSpPr txBox="1"/>
          <p:nvPr/>
        </p:nvSpPr>
        <p:spPr>
          <a:xfrm>
            <a:off x="199275" y="1489023"/>
            <a:ext cx="4649100" cy="30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AutoNum type="arabicPeriod"/>
            </a:pPr>
            <a:r>
              <a:rPr lang="en" sz="1800" b="1">
                <a:latin typeface="Century Gothic"/>
                <a:ea typeface="Century Gothic"/>
                <a:cs typeface="Century Gothic"/>
                <a:sym typeface="Century Gothic"/>
              </a:rPr>
              <a:t>Case is returned to decontam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" sz="1800" b="1">
                <a:latin typeface="Century Gothic"/>
                <a:ea typeface="Century Gothic"/>
                <a:cs typeface="Century Gothic"/>
                <a:sym typeface="Century Gothic"/>
              </a:rPr>
              <a:t>Decontam tech will assign each set in the case the same number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○"/>
            </a:pPr>
            <a:r>
              <a:rPr lang="en" sz="1800" b="1">
                <a:latin typeface="Century Gothic"/>
                <a:ea typeface="Century Gothic"/>
                <a:cs typeface="Century Gothic"/>
                <a:sym typeface="Century Gothic"/>
              </a:rPr>
              <a:t>The first case back from the OR for the day would get a “1” attached to each set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</a:pPr>
            <a:r>
              <a:rPr lang="en" sz="1800" b="1">
                <a:latin typeface="Century Gothic"/>
                <a:ea typeface="Century Gothic"/>
                <a:cs typeface="Century Gothic"/>
                <a:sym typeface="Century Gothic"/>
              </a:rPr>
              <a:t>Process the instruments as usual - hand wash or mechanically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5" name="Google Shape;28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5351" y="1070887"/>
            <a:ext cx="2410528" cy="279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4"/>
          <p:cNvPicPr preferRelativeResize="0"/>
          <p:nvPr/>
        </p:nvPicPr>
        <p:blipFill rotWithShape="1">
          <a:blip r:embed="rId4">
            <a:alphaModFix/>
          </a:blip>
          <a:srcRect b="39798"/>
          <a:stretch/>
        </p:blipFill>
        <p:spPr>
          <a:xfrm>
            <a:off x="5731419" y="3021294"/>
            <a:ext cx="3185657" cy="1918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25" y="797050"/>
            <a:ext cx="3527630" cy="39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4819" y="821470"/>
            <a:ext cx="3643855" cy="3910562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5"/>
          <p:cNvSpPr/>
          <p:nvPr/>
        </p:nvSpPr>
        <p:spPr>
          <a:xfrm>
            <a:off x="3294240" y="2796134"/>
            <a:ext cx="2699400" cy="15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6DBF4"/>
          </a:solidFill>
          <a:ln w="9525" cap="flat" cmpd="sng">
            <a:solidFill>
              <a:srgbClr val="1461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Each set gets a “22” clip</a:t>
            </a:r>
            <a:endParaRPr sz="2400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/>
          <p:nvPr/>
        </p:nvSpPr>
        <p:spPr>
          <a:xfrm>
            <a:off x="115813" y="784625"/>
            <a:ext cx="4305000" cy="3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2. An assembly “case cart” is staged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Get rid of the current staging shelving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All sets from the case are grouped together on a cart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Smaller cases can be grouped together on the same cart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9" name="Google Shape;29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3743" y="854923"/>
            <a:ext cx="4514445" cy="374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7"/>
          <p:cNvSpPr txBox="1"/>
          <p:nvPr/>
        </p:nvSpPr>
        <p:spPr>
          <a:xfrm>
            <a:off x="423425" y="1107550"/>
            <a:ext cx="4149300" cy="3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3. Tech assembles every set in that case 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Keeps instruments used on that case together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○"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Reduces missing instruments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highlight>
                <a:srgbClr val="0000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5" name="Google Shape;3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6136" y="971401"/>
            <a:ext cx="4149163" cy="395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8"/>
          <p:cNvSpPr txBox="1"/>
          <p:nvPr/>
        </p:nvSpPr>
        <p:spPr>
          <a:xfrm>
            <a:off x="149425" y="1377202"/>
            <a:ext cx="4173600" cy="3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4. Move on to next assembly case cart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Assembly done by FIFO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○"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First in, first out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 b="1">
                <a:latin typeface="Century Gothic"/>
                <a:ea typeface="Century Gothic"/>
                <a:cs typeface="Century Gothic"/>
                <a:sym typeface="Century Gothic"/>
              </a:rPr>
              <a:t>Use existing method to prioritize turnover instruments or develop one</a:t>
            </a:r>
            <a:endParaRPr sz="2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606" y="1183125"/>
            <a:ext cx="4379594" cy="36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263" y="784711"/>
            <a:ext cx="4007309" cy="3735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1084" y="684975"/>
            <a:ext cx="3543653" cy="39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9"/>
          <p:cNvSpPr/>
          <p:nvPr/>
        </p:nvSpPr>
        <p:spPr>
          <a:xfrm>
            <a:off x="3190044" y="2701057"/>
            <a:ext cx="2711700" cy="1522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6DBF4"/>
          </a:solidFill>
          <a:ln w="9525" cap="flat" cmpd="sng">
            <a:solidFill>
              <a:srgbClr val="1461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Clips returned to decontam</a:t>
            </a:r>
            <a:endParaRPr sz="1800" b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324" name="Google Shape;324;p5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No cherry picking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Reduced number of missing instruments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Reduced number of leftover instruments</a:t>
            </a:r>
            <a:endParaRPr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Assigned Project Work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0050" y="797050"/>
            <a:ext cx="2600454" cy="395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9699" y="808561"/>
            <a:ext cx="3346226" cy="393143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286450" y="2216800"/>
            <a:ext cx="20301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40+ years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Delegation</a:t>
            </a:r>
            <a:endParaRPr/>
          </a:p>
        </p:txBody>
      </p:sp>
      <p:sp>
        <p:nvSpPr>
          <p:cNvPr id="335" name="Google Shape;335;p5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Delegating is not always easy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Not just to take work off your plate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Strategy for staff development</a:t>
            </a:r>
            <a:endParaRPr sz="2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Formalizing </a:t>
            </a:r>
            <a:endParaRPr/>
          </a:p>
        </p:txBody>
      </p:sp>
      <p:sp>
        <p:nvSpPr>
          <p:cNvPr id="341" name="Google Shape;341;p5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Projects are posted on our Project Board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Employees can sign up for projects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Employee is briefed on expectations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We have a project schedule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Time working on project is treated like PTO for coverage of normal duties, employee receives “charge pay”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Feedback form completed after completion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Forms go in employee’s file</a:t>
            </a:r>
            <a:endParaRPr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4"/>
          <p:cNvPicPr preferRelativeResize="0"/>
          <p:nvPr/>
        </p:nvPicPr>
        <p:blipFill rotWithShape="1">
          <a:blip r:embed="rId3">
            <a:alphaModFix/>
          </a:blip>
          <a:srcRect b="29740"/>
          <a:stretch/>
        </p:blipFill>
        <p:spPr>
          <a:xfrm>
            <a:off x="1781175" y="568125"/>
            <a:ext cx="5958850" cy="445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Google Shape;352;p55"/>
          <p:cNvPicPr preferRelativeResize="0"/>
          <p:nvPr/>
        </p:nvPicPr>
        <p:blipFill rotWithShape="1">
          <a:blip r:embed="rId3">
            <a:alphaModFix/>
          </a:blip>
          <a:srcRect t="69433"/>
          <a:stretch/>
        </p:blipFill>
        <p:spPr>
          <a:xfrm>
            <a:off x="1151375" y="1853849"/>
            <a:ext cx="7363007" cy="239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9" name="Google Shape;359;p56"/>
          <p:cNvPicPr preferRelativeResize="0"/>
          <p:nvPr/>
        </p:nvPicPr>
        <p:blipFill rotWithShape="1">
          <a:blip r:embed="rId3">
            <a:alphaModFix/>
          </a:blip>
          <a:srcRect b="47561"/>
          <a:stretch/>
        </p:blipFill>
        <p:spPr>
          <a:xfrm>
            <a:off x="1314150" y="811600"/>
            <a:ext cx="6797451" cy="39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6" name="Google Shape;366;p57"/>
          <p:cNvPicPr preferRelativeResize="0"/>
          <p:nvPr/>
        </p:nvPicPr>
        <p:blipFill rotWithShape="1">
          <a:blip r:embed="rId3">
            <a:alphaModFix/>
          </a:blip>
          <a:srcRect t="52155"/>
          <a:stretch/>
        </p:blipFill>
        <p:spPr>
          <a:xfrm>
            <a:off x="1091125" y="821425"/>
            <a:ext cx="7327024" cy="38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are...</a:t>
            </a:r>
            <a:endParaRPr/>
          </a:p>
        </p:txBody>
      </p:sp>
      <p:sp>
        <p:nvSpPr>
          <p:cNvPr id="372" name="Google Shape;372;p5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 leader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It is your job to develop your team</a:t>
            </a:r>
            <a:endParaRPr sz="2400"/>
          </a:p>
        </p:txBody>
      </p:sp>
      <p:sp>
        <p:nvSpPr>
          <p:cNvPr id="373" name="Google Shape;373;p5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 tech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You are the expert at what you do each day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If you see a problem, point it out and propose a solution</a:t>
            </a:r>
            <a:endParaRPr sz="2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9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Developing Partners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</a:t>
            </a:r>
            <a:endParaRPr/>
          </a:p>
        </p:txBody>
      </p:sp>
      <p:sp>
        <p:nvSpPr>
          <p:cNvPr id="384" name="Google Shape;384;p6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They are the customer, but we are not subservient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Our philosophy is to manage as much as we can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Provide value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Control factor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External Projects</a:t>
            </a:r>
            <a:endParaRPr/>
          </a:p>
        </p:txBody>
      </p:sp>
      <p:sp>
        <p:nvSpPr>
          <p:cNvPr id="390" name="Google Shape;390;p6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These are usually large scale projects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JIT Case Picking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Equipment Kanban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Soiled Instruments to Decontam</a:t>
            </a:r>
            <a:endParaRPr sz="2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25" y="861779"/>
            <a:ext cx="5766497" cy="377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965" y="361150"/>
            <a:ext cx="2738785" cy="470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550" y="152400"/>
            <a:ext cx="534758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Equipment Kanban</a:t>
            </a:r>
            <a:endParaRPr/>
          </a:p>
        </p:txBody>
      </p:sp>
      <p:sp>
        <p:nvSpPr>
          <p:cNvPr id="401" name="Google Shape;401;p6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Equipment PAR location on each hospital unit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Was managed by nurses making phone calls - NOT effective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Switched to CS staff doing visual inspection while we were already on unit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Used visual cues to replenish and manage priorities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Eventually switched to RFID management - eliminates visual inspection</a:t>
            </a:r>
            <a:endParaRPr sz="2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650" y="58000"/>
            <a:ext cx="6514000" cy="50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125" y="59200"/>
            <a:ext cx="6737949" cy="50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100" y="84900"/>
            <a:ext cx="6386150" cy="497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825" y="868125"/>
            <a:ext cx="6921376" cy="391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Soiled Instruments</a:t>
            </a:r>
            <a:endParaRPr/>
          </a:p>
        </p:txBody>
      </p:sp>
      <p:sp>
        <p:nvSpPr>
          <p:cNvPr id="427" name="Google Shape;427;p6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Problems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Not being pre-treated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Overloading containers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Delicate instruments getting damaged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9"/>
          <p:cNvSpPr txBox="1">
            <a:spLocks noGrp="1"/>
          </p:cNvSpPr>
          <p:nvPr>
            <p:ph type="body" idx="1"/>
          </p:nvPr>
        </p:nvSpPr>
        <p:spPr>
          <a:xfrm>
            <a:off x="354025" y="1256900"/>
            <a:ext cx="34071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Started with neuro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Documented problems for 2 weeks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PICTURES</a:t>
            </a:r>
            <a:endParaRPr sz="2200"/>
          </a:p>
        </p:txBody>
      </p:sp>
      <p:pic>
        <p:nvPicPr>
          <p:cNvPr id="433" name="Google Shape;43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9646" y="1058600"/>
            <a:ext cx="5082728" cy="39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9"/>
          <p:cNvSpPr/>
          <p:nvPr/>
        </p:nvSpPr>
        <p:spPr>
          <a:xfrm rot="-1306125">
            <a:off x="814861" y="2697744"/>
            <a:ext cx="4202379" cy="142914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Delicate instruments on bottom</a:t>
            </a:r>
            <a:endParaRPr sz="24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7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Developed standard soiled case cart setup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Added additional items to case cart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Worked with OR educator to create materials for OR training manuals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875" y="127725"/>
            <a:ext cx="3050150" cy="488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2150" y="1656625"/>
            <a:ext cx="6192900" cy="11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Objectives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Discuss tools to develop a culture of improvement within your department</a:t>
            </a:r>
            <a:r>
              <a:rPr lang="en" sz="2200"/>
              <a:t>, including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/>
              <a:t>Discuss e</a:t>
            </a: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stablishing standard work and training programs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/>
              <a:t>Identify s</a:t>
            </a: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taff-driven improvement projects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/>
              <a:t>Describe methods for d</a:t>
            </a: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elegating project work for technician development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300"/>
              <a:buFont typeface="Lato"/>
              <a:buNone/>
            </a:pP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51125" cy="48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4700" y="2234350"/>
            <a:ext cx="5707375" cy="97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377700" cy="481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7275" y="3008450"/>
            <a:ext cx="6329625" cy="123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464" name="Google Shape;464;p7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Fewer instruments returned to decontam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Fewer repairs for delicate instruments</a:t>
            </a:r>
            <a:endParaRPr sz="24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●"/>
            </a:pPr>
            <a:r>
              <a:rPr lang="en"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You do NOT have to be an industrial engineer or an improvement expert to improve your efficiencies</a:t>
            </a:r>
            <a:endParaRPr sz="3000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●"/>
            </a:pPr>
            <a:r>
              <a:rPr lang="en"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Engage frontline people</a:t>
            </a:r>
            <a:endParaRPr sz="3000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○"/>
            </a:pPr>
            <a:r>
              <a:rPr lang="en"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They are the experts!</a:t>
            </a:r>
            <a:endParaRPr sz="3000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●"/>
            </a:pPr>
            <a:r>
              <a:rPr lang="en"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Celebrate your success</a:t>
            </a:r>
            <a:endParaRPr sz="3000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625" y="159137"/>
            <a:ext cx="7656751" cy="482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7"/>
          <p:cNvSpPr txBox="1"/>
          <p:nvPr/>
        </p:nvSpPr>
        <p:spPr>
          <a:xfrm>
            <a:off x="172050" y="700003"/>
            <a:ext cx="8799900" cy="27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Source Sans Pro"/>
                <a:ea typeface="Source Sans Pro"/>
                <a:cs typeface="Source Sans Pro"/>
                <a:sym typeface="Source Sans Pro"/>
              </a:rPr>
              <a:t>If you’re not part of the solution, you’re part of the problem.</a:t>
            </a: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3600">
                <a:latin typeface="Source Sans Pro"/>
                <a:ea typeface="Source Sans Pro"/>
                <a:cs typeface="Source Sans Pro"/>
                <a:sym typeface="Source Sans Pro"/>
              </a:rPr>
              <a:t>If you’re not part of the problem, then you’re not part of the solution.</a:t>
            </a:r>
            <a:endParaRPr sz="3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8"/>
          <p:cNvSpPr txBox="1"/>
          <p:nvPr/>
        </p:nvSpPr>
        <p:spPr>
          <a:xfrm>
            <a:off x="225650" y="254100"/>
            <a:ext cx="39729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Live your WHY!</a:t>
            </a:r>
            <a:endParaRPr sz="3000"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85" name="Google Shape;48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52" y="1049647"/>
            <a:ext cx="2884132" cy="383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1307" y="136975"/>
            <a:ext cx="4088514" cy="47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9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80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Bibliography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1. ANSI/AAMI ST79:2017. Comprehensive guide to steam sterilization and sterility assurance in health care facilities. Arlington, VA: Association for the Advancement of Medical Instrumentation.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2. Association of periOperative Registered Nurses. Guideline for manual chemical high-level disinfection. In: Guidelines for Perioperative Practice. Denver, CO: Association of periOperative Registered Nurses, 2018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3. The Toyota Way:  14 Management Principles form the World’s Greatest Manufacturer.  Liker, Jeffrey K.  McGraw Hill Education, 2004.</a:t>
            </a:r>
            <a:endParaRPr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Culture of Continuous Improvement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Improves efficiency and quality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Increases employee engagement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</a:pPr>
            <a:r>
              <a:rPr lang="en"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Components - these feed off each other!</a:t>
            </a:r>
            <a:endParaRPr sz="2600" b="1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Process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Standard work</a:t>
            </a:r>
            <a:endParaRPr sz="20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Process Improvement</a:t>
            </a:r>
            <a:endParaRPr sz="20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ato"/>
              <a:buChar char="●"/>
            </a:pPr>
            <a:r>
              <a:rPr lang="en" sz="22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People</a:t>
            </a:r>
            <a:endParaRPr sz="22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Employee buy-in</a:t>
            </a:r>
            <a:endParaRPr sz="20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Lato"/>
              <a:buChar char="○"/>
            </a:pPr>
            <a:r>
              <a:rPr lang="en" sz="2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Development and growth</a:t>
            </a:r>
            <a:endParaRPr sz="20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925" y="539600"/>
            <a:ext cx="6107125" cy="454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/>
          <p:nvPr/>
        </p:nvSpPr>
        <p:spPr>
          <a:xfrm>
            <a:off x="4148775" y="1989475"/>
            <a:ext cx="2972100" cy="53400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1"/>
          <p:cNvSpPr/>
          <p:nvPr/>
        </p:nvSpPr>
        <p:spPr>
          <a:xfrm>
            <a:off x="4148775" y="3299600"/>
            <a:ext cx="2972100" cy="20100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1"/>
          <p:cNvSpPr/>
          <p:nvPr/>
        </p:nvSpPr>
        <p:spPr>
          <a:xfrm>
            <a:off x="4148775" y="1523200"/>
            <a:ext cx="2972100" cy="33270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1087</Words>
  <Application>Microsoft Office PowerPoint</Application>
  <PresentationFormat>On-screen Show (16:9)</PresentationFormat>
  <Paragraphs>199</Paragraphs>
  <Slides>68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Raleway</vt:lpstr>
      <vt:lpstr>Lato</vt:lpstr>
      <vt:lpstr>Arial</vt:lpstr>
      <vt:lpstr>Century Gothic</vt:lpstr>
      <vt:lpstr>Source Sans Pro</vt:lpstr>
      <vt:lpstr>Streamline</vt:lpstr>
      <vt:lpstr>Continuous Improvement for Everyday Processing</vt:lpstr>
      <vt:lpstr>PowerPoint Presentation</vt:lpstr>
      <vt:lpstr>What is your Why?</vt:lpstr>
      <vt:lpstr>PowerPoint Presentation</vt:lpstr>
      <vt:lpstr>PowerPoint Presentation</vt:lpstr>
      <vt:lpstr>Objectives</vt:lpstr>
      <vt:lpstr>Culture of Continuous Improvement</vt:lpstr>
      <vt:lpstr>Components - these feed off each other!</vt:lpstr>
      <vt:lpstr>PowerPoint Presentation</vt:lpstr>
      <vt:lpstr>Standard Work &amp; Training</vt:lpstr>
      <vt:lpstr>Benefits of Standard Work</vt:lpstr>
      <vt:lpstr>Process and People</vt:lpstr>
      <vt:lpstr>PowerPoint Presentation</vt:lpstr>
      <vt:lpstr>Where to start?</vt:lpstr>
      <vt:lpstr>Developing Standard Work</vt:lpstr>
      <vt:lpstr>Normalized Deviance</vt:lpstr>
      <vt:lpstr>Base of Standard Work</vt:lpstr>
      <vt:lpstr>Standard Work Committee</vt:lpstr>
      <vt:lpstr>Standard Work Template</vt:lpstr>
      <vt:lpstr>PowerPoint Presentation</vt:lpstr>
      <vt:lpstr>Communicate Expectations</vt:lpstr>
      <vt:lpstr>Everyday Lean Ideas</vt:lpstr>
      <vt:lpstr>What is an ELI?</vt:lpstr>
      <vt:lpstr>Steps for the ELI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Implementing</vt:lpstr>
      <vt:lpstr>Instrument Assembly</vt:lpstr>
      <vt:lpstr>Case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Assigned Project Work</vt:lpstr>
      <vt:lpstr>Delegation</vt:lpstr>
      <vt:lpstr>Formalizing </vt:lpstr>
      <vt:lpstr>PowerPoint Presentation</vt:lpstr>
      <vt:lpstr>PowerPoint Presentation</vt:lpstr>
      <vt:lpstr>PowerPoint Presentation</vt:lpstr>
      <vt:lpstr>PowerPoint Presentation</vt:lpstr>
      <vt:lpstr>If you are...</vt:lpstr>
      <vt:lpstr>Developing Partners</vt:lpstr>
      <vt:lpstr>Partners</vt:lpstr>
      <vt:lpstr>External Projects</vt:lpstr>
      <vt:lpstr>PowerPoint Presentation</vt:lpstr>
      <vt:lpstr>Equipment Kanban</vt:lpstr>
      <vt:lpstr>PowerPoint Presentation</vt:lpstr>
      <vt:lpstr>PowerPoint Presentation</vt:lpstr>
      <vt:lpstr>PowerPoint Presentation</vt:lpstr>
      <vt:lpstr>PowerPoint Presentation</vt:lpstr>
      <vt:lpstr>Soiled Instruments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You do NOT have to be an industrial engineer or an improvement expert to improve your efficiencies Engage frontline people They are the experts! Celebrate your success </vt:lpstr>
      <vt:lpstr>PowerPoint Presentation</vt:lpstr>
      <vt:lpstr>PowerPoint Presentation</vt:lpstr>
      <vt:lpstr>PowerPoint Presentation</vt:lpstr>
      <vt:lpstr>Questions?</vt:lpstr>
      <vt:lpstr>Bibliography 1. ANSI/AAMI ST79:2017. Comprehensive guide to steam sterilization and sterility assurance in health care facilities. Arlington, VA: Association for the Advancement of Medical Instrumentation.  2. Association of periOperative Registered Nurses. Guideline for manual chemical high-level disinfection. In: Guidelines for Perioperative Practice. Denver, CO: Association of periOperative Registered Nurses, 2018 3. The Toyota Way:  14 Management Principles form the World’s Greatest Manufacturer.  Liker, Jeffrey K.  McGraw Hill Education, 2004.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Continuous Improvement for Everyday Processing</dc:title>
  <dc:creator>Kelly Bissey</dc:creator>
  <cp:lastModifiedBy>Kelly Bissey</cp:lastModifiedBy>
  <cp:revision>1</cp:revision>
  <dcterms:modified xsi:type="dcterms:W3CDTF">2019-11-22T15:27:43Z</dcterms:modified>
</cp:coreProperties>
</file>